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Lst>
  <p:notesMasterIdLst>
    <p:notesMasterId r:id="rId57"/>
  </p:notesMasterIdLst>
  <p:sldIdLst>
    <p:sldId id="435" r:id="rId2"/>
    <p:sldId id="522" r:id="rId3"/>
    <p:sldId id="523" r:id="rId4"/>
    <p:sldId id="525" r:id="rId5"/>
    <p:sldId id="542" r:id="rId6"/>
    <p:sldId id="540" r:id="rId7"/>
    <p:sldId id="541" r:id="rId8"/>
    <p:sldId id="526" r:id="rId9"/>
    <p:sldId id="527" r:id="rId10"/>
    <p:sldId id="551" r:id="rId11"/>
    <p:sldId id="521" r:id="rId12"/>
    <p:sldId id="528" r:id="rId13"/>
    <p:sldId id="534" r:id="rId14"/>
    <p:sldId id="537" r:id="rId15"/>
    <p:sldId id="536" r:id="rId16"/>
    <p:sldId id="535" r:id="rId17"/>
    <p:sldId id="447" r:id="rId18"/>
    <p:sldId id="450" r:id="rId19"/>
    <p:sldId id="538" r:id="rId20"/>
    <p:sldId id="452" r:id="rId21"/>
    <p:sldId id="453" r:id="rId22"/>
    <p:sldId id="543" r:id="rId23"/>
    <p:sldId id="545" r:id="rId24"/>
    <p:sldId id="546" r:id="rId25"/>
    <p:sldId id="547" r:id="rId26"/>
    <p:sldId id="548" r:id="rId27"/>
    <p:sldId id="549" r:id="rId28"/>
    <p:sldId id="550" r:id="rId29"/>
    <p:sldId id="455" r:id="rId30"/>
    <p:sldId id="459" r:id="rId31"/>
    <p:sldId id="460" r:id="rId32"/>
    <p:sldId id="520" r:id="rId33"/>
    <p:sldId id="463" r:id="rId34"/>
    <p:sldId id="495" r:id="rId35"/>
    <p:sldId id="486" r:id="rId36"/>
    <p:sldId id="514" r:id="rId37"/>
    <p:sldId id="515" r:id="rId38"/>
    <p:sldId id="516" r:id="rId39"/>
    <p:sldId id="517" r:id="rId40"/>
    <p:sldId id="518" r:id="rId41"/>
    <p:sldId id="552" r:id="rId42"/>
    <p:sldId id="553" r:id="rId43"/>
    <p:sldId id="555" r:id="rId44"/>
    <p:sldId id="556" r:id="rId45"/>
    <p:sldId id="557" r:id="rId46"/>
    <p:sldId id="499" r:id="rId47"/>
    <p:sldId id="500" r:id="rId48"/>
    <p:sldId id="510" r:id="rId49"/>
    <p:sldId id="511" r:id="rId50"/>
    <p:sldId id="509" r:id="rId51"/>
    <p:sldId id="508" r:id="rId52"/>
    <p:sldId id="479" r:id="rId53"/>
    <p:sldId id="480" r:id="rId54"/>
    <p:sldId id="497" r:id="rId55"/>
    <p:sldId id="484" r:id="rId56"/>
  </p:sldIdLst>
  <p:sldSz cx="9144000" cy="6858000" type="screen4x3"/>
  <p:notesSz cx="6858000" cy="9144000"/>
  <p:defaultTextStyle>
    <a:defPPr>
      <a:defRPr lang="en-US"/>
    </a:defPPr>
    <a:lvl1pPr algn="l" rtl="0" fontAlgn="base">
      <a:spcBef>
        <a:spcPct val="0"/>
      </a:spcBef>
      <a:spcAft>
        <a:spcPct val="0"/>
      </a:spcAft>
      <a:defRPr sz="2000" kern="1200">
        <a:solidFill>
          <a:srgbClr val="FFFFFF"/>
        </a:solidFill>
        <a:latin typeface="Times New Roman" pitchFamily="18" charset="0"/>
        <a:ea typeface="+mn-ea"/>
        <a:cs typeface="+mn-cs"/>
      </a:defRPr>
    </a:lvl1pPr>
    <a:lvl2pPr marL="457200" algn="l" rtl="0" fontAlgn="base">
      <a:spcBef>
        <a:spcPct val="0"/>
      </a:spcBef>
      <a:spcAft>
        <a:spcPct val="0"/>
      </a:spcAft>
      <a:defRPr sz="2000" kern="1200">
        <a:solidFill>
          <a:srgbClr val="FFFFFF"/>
        </a:solidFill>
        <a:latin typeface="Times New Roman" pitchFamily="18" charset="0"/>
        <a:ea typeface="+mn-ea"/>
        <a:cs typeface="+mn-cs"/>
      </a:defRPr>
    </a:lvl2pPr>
    <a:lvl3pPr marL="914400" algn="l" rtl="0" fontAlgn="base">
      <a:spcBef>
        <a:spcPct val="0"/>
      </a:spcBef>
      <a:spcAft>
        <a:spcPct val="0"/>
      </a:spcAft>
      <a:defRPr sz="2000" kern="1200">
        <a:solidFill>
          <a:srgbClr val="FFFFFF"/>
        </a:solidFill>
        <a:latin typeface="Times New Roman" pitchFamily="18" charset="0"/>
        <a:ea typeface="+mn-ea"/>
        <a:cs typeface="+mn-cs"/>
      </a:defRPr>
    </a:lvl3pPr>
    <a:lvl4pPr marL="1371600" algn="l" rtl="0" fontAlgn="base">
      <a:spcBef>
        <a:spcPct val="0"/>
      </a:spcBef>
      <a:spcAft>
        <a:spcPct val="0"/>
      </a:spcAft>
      <a:defRPr sz="2000" kern="1200">
        <a:solidFill>
          <a:srgbClr val="FFFFFF"/>
        </a:solidFill>
        <a:latin typeface="Times New Roman" pitchFamily="18" charset="0"/>
        <a:ea typeface="+mn-ea"/>
        <a:cs typeface="+mn-cs"/>
      </a:defRPr>
    </a:lvl4pPr>
    <a:lvl5pPr marL="1828800" algn="l" rtl="0" fontAlgn="base">
      <a:spcBef>
        <a:spcPct val="0"/>
      </a:spcBef>
      <a:spcAft>
        <a:spcPct val="0"/>
      </a:spcAft>
      <a:defRPr sz="2000" kern="1200">
        <a:solidFill>
          <a:srgbClr val="FFFFFF"/>
        </a:solidFill>
        <a:latin typeface="Times New Roman" pitchFamily="18" charset="0"/>
        <a:ea typeface="+mn-ea"/>
        <a:cs typeface="+mn-cs"/>
      </a:defRPr>
    </a:lvl5pPr>
    <a:lvl6pPr marL="2286000" algn="l" defTabSz="914400" rtl="0" eaLnBrk="1" latinLnBrk="0" hangingPunct="1">
      <a:defRPr sz="2000" kern="1200">
        <a:solidFill>
          <a:srgbClr val="FFFFFF"/>
        </a:solidFill>
        <a:latin typeface="Times New Roman" pitchFamily="18" charset="0"/>
        <a:ea typeface="+mn-ea"/>
        <a:cs typeface="+mn-cs"/>
      </a:defRPr>
    </a:lvl6pPr>
    <a:lvl7pPr marL="2743200" algn="l" defTabSz="914400" rtl="0" eaLnBrk="1" latinLnBrk="0" hangingPunct="1">
      <a:defRPr sz="2000" kern="1200">
        <a:solidFill>
          <a:srgbClr val="FFFFFF"/>
        </a:solidFill>
        <a:latin typeface="Times New Roman" pitchFamily="18" charset="0"/>
        <a:ea typeface="+mn-ea"/>
        <a:cs typeface="+mn-cs"/>
      </a:defRPr>
    </a:lvl7pPr>
    <a:lvl8pPr marL="3200400" algn="l" defTabSz="914400" rtl="0" eaLnBrk="1" latinLnBrk="0" hangingPunct="1">
      <a:defRPr sz="2000" kern="1200">
        <a:solidFill>
          <a:srgbClr val="FFFFFF"/>
        </a:solidFill>
        <a:latin typeface="Times New Roman" pitchFamily="18" charset="0"/>
        <a:ea typeface="+mn-ea"/>
        <a:cs typeface="+mn-cs"/>
      </a:defRPr>
    </a:lvl8pPr>
    <a:lvl9pPr marL="3657600" algn="l" defTabSz="914400" rtl="0" eaLnBrk="1" latinLnBrk="0" hangingPunct="1">
      <a:defRPr sz="2000" kern="1200">
        <a:solidFill>
          <a:srgbClr val="FFFFFF"/>
        </a:solidFill>
        <a:latin typeface="Times New Roman" pitchFamily="18" charset="0"/>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u" initials="L"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600FF"/>
    <a:srgbClr val="FFFFCC"/>
    <a:srgbClr val="FFFF99"/>
    <a:srgbClr val="FF99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45" autoAdjust="0"/>
    <p:restoredTop sz="99642" autoAdjust="0"/>
  </p:normalViewPr>
  <p:slideViewPr>
    <p:cSldViewPr>
      <p:cViewPr varScale="1">
        <p:scale>
          <a:sx n="73" d="100"/>
          <a:sy n="73" d="100"/>
        </p:scale>
        <p:origin x="-1326" y="-108"/>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Lst>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41" d="100"/>
          <a:sy n="41" d="100"/>
        </p:scale>
        <p:origin x="-147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_rels/viewProps.xml.rels><?xml version="1.0" encoding="UTF-8" standalone="yes"?>
<Relationships xmlns="http://schemas.openxmlformats.org/package/2006/relationships"><Relationship Id="rId3" Type="http://schemas.openxmlformats.org/officeDocument/2006/relationships/slide" Target="slides/slide50.xml"/><Relationship Id="rId2" Type="http://schemas.openxmlformats.org/officeDocument/2006/relationships/slide" Target="slides/slide47.xml"/><Relationship Id="rId1" Type="http://schemas.openxmlformats.org/officeDocument/2006/relationships/slide" Target="slides/slide46.xml"/><Relationship Id="rId4" Type="http://schemas.openxmlformats.org/officeDocument/2006/relationships/slide" Target="slides/slide5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solidFill>
                  <a:schemeClr val="tx1"/>
                </a:solidFill>
                <a:latin typeface="Arial" charset="0"/>
              </a:defRPr>
            </a:lvl1pPr>
          </a:lstStyle>
          <a:p>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solidFill>
                  <a:schemeClr val="tx1"/>
                </a:solidFill>
                <a:latin typeface="Arial" charset="0"/>
              </a:defRPr>
            </a:lvl1pPr>
          </a:lstStyle>
          <a:p>
            <a:endParaRPr lang="en-US"/>
          </a:p>
        </p:txBody>
      </p:sp>
      <p:sp>
        <p:nvSpPr>
          <p:cNvPr id="307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solidFill>
                  <a:schemeClr val="tx1"/>
                </a:solidFill>
                <a:latin typeface="Arial" charset="0"/>
              </a:defRPr>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solidFill>
                  <a:schemeClr val="tx1"/>
                </a:solidFill>
                <a:latin typeface="Arial" charset="0"/>
              </a:defRPr>
            </a:lvl1pPr>
          </a:lstStyle>
          <a:p>
            <a:fld id="{0B207D0F-1AC4-4E10-BEFA-A15E23130595}" type="slidenum">
              <a:rPr lang="en-US"/>
              <a:pPr/>
              <a:t>‹#›</a:t>
            </a:fld>
            <a:endParaRPr lang="en-US"/>
          </a:p>
        </p:txBody>
      </p:sp>
    </p:spTree>
    <p:extLst>
      <p:ext uri="{BB962C8B-B14F-4D97-AF65-F5344CB8AC3E}">
        <p14:creationId xmlns:p14="http://schemas.microsoft.com/office/powerpoint/2010/main" val="3294141946"/>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B207D0F-1AC4-4E10-BEFA-A15E23130595}" type="slidenum">
              <a:rPr lang="en-US" smtClean="0"/>
              <a:pPr/>
              <a:t>1</a:t>
            </a:fld>
            <a:endParaRPr lang="en-US"/>
          </a:p>
        </p:txBody>
      </p:sp>
    </p:spTree>
    <p:extLst>
      <p:ext uri="{BB962C8B-B14F-4D97-AF65-F5344CB8AC3E}">
        <p14:creationId xmlns:p14="http://schemas.microsoft.com/office/powerpoint/2010/main" val="21788748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11"/>
          <p:cNvSpPr>
            <a:spLocks noGrp="1" noChangeArrowheads="1"/>
          </p:cNvSpPr>
          <p:nvPr>
            <p:ph type="sldNum" sz="quarter" idx="5"/>
          </p:nvPr>
        </p:nvSpPr>
        <p:spPr>
          <a:noFill/>
        </p:spPr>
        <p:txBody>
          <a:bodyPr/>
          <a:lstStyle>
            <a:lvl1pPr defTabSz="903288">
              <a:lnSpc>
                <a:spcPct val="90000"/>
              </a:lnSpc>
              <a:spcBef>
                <a:spcPct val="50000"/>
              </a:spcBef>
              <a:buSzPct val="100000"/>
              <a:buChar char="•"/>
              <a:defRPr sz="1200">
                <a:solidFill>
                  <a:schemeClr val="tx1"/>
                </a:solidFill>
                <a:latin typeface="Arial" panose="020B0604020202020204" pitchFamily="34" charset="0"/>
              </a:defRPr>
            </a:lvl1pPr>
            <a:lvl2pPr marL="742950" indent="-285750" defTabSz="903288">
              <a:lnSpc>
                <a:spcPct val="90000"/>
              </a:lnSpc>
              <a:spcBef>
                <a:spcPct val="35000"/>
              </a:spcBef>
              <a:buSzPct val="100000"/>
              <a:buChar char="•"/>
              <a:defRPr sz="1200">
                <a:solidFill>
                  <a:schemeClr val="tx1"/>
                </a:solidFill>
                <a:latin typeface="Arial" panose="020B0604020202020204" pitchFamily="34" charset="0"/>
              </a:defRPr>
            </a:lvl2pPr>
            <a:lvl3pPr marL="1143000" indent="-228600" defTabSz="903288">
              <a:lnSpc>
                <a:spcPct val="90000"/>
              </a:lnSpc>
              <a:spcBef>
                <a:spcPct val="35000"/>
              </a:spcBef>
              <a:buSzPct val="100000"/>
              <a:buChar char="•"/>
              <a:defRPr sz="1200">
                <a:solidFill>
                  <a:schemeClr val="tx1"/>
                </a:solidFill>
                <a:latin typeface="Arial" panose="020B0604020202020204" pitchFamily="34" charset="0"/>
              </a:defRPr>
            </a:lvl3pPr>
            <a:lvl4pPr marL="1600200" indent="-228600" defTabSz="903288">
              <a:lnSpc>
                <a:spcPct val="90000"/>
              </a:lnSpc>
              <a:spcBef>
                <a:spcPct val="35000"/>
              </a:spcBef>
              <a:buSzPct val="100000"/>
              <a:buChar char="•"/>
              <a:defRPr sz="1200">
                <a:solidFill>
                  <a:schemeClr val="tx1"/>
                </a:solidFill>
                <a:latin typeface="Arial" panose="020B0604020202020204" pitchFamily="34" charset="0"/>
              </a:defRPr>
            </a:lvl4pPr>
            <a:lvl5pPr marL="2057400" indent="-228600" defTabSz="903288">
              <a:lnSpc>
                <a:spcPct val="90000"/>
              </a:lnSpc>
              <a:spcBef>
                <a:spcPct val="35000"/>
              </a:spcBef>
              <a:buSzPct val="100000"/>
              <a:buChar char="•"/>
              <a:defRPr sz="1200">
                <a:solidFill>
                  <a:schemeClr val="tx1"/>
                </a:solidFill>
                <a:latin typeface="Arial" panose="020B0604020202020204" pitchFamily="34" charset="0"/>
              </a:defRPr>
            </a:lvl5pPr>
            <a:lvl6pPr marL="25146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6pPr>
            <a:lvl7pPr marL="29718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7pPr>
            <a:lvl8pPr marL="34290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8pPr>
            <a:lvl9pPr marL="38862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9pPr>
          </a:lstStyle>
          <a:p>
            <a:pPr>
              <a:lnSpc>
                <a:spcPct val="100000"/>
              </a:lnSpc>
              <a:spcBef>
                <a:spcPct val="0"/>
              </a:spcBef>
              <a:buSzTx/>
              <a:buFontTx/>
              <a:buNone/>
            </a:pPr>
            <a:fld id="{DE793EB4-5143-47FE-8B72-501D8EA0C737}" type="slidenum">
              <a:rPr lang="en-US" sz="800" smtClean="0"/>
              <a:pPr>
                <a:lnSpc>
                  <a:spcPct val="100000"/>
                </a:lnSpc>
                <a:spcBef>
                  <a:spcPct val="0"/>
                </a:spcBef>
                <a:buSzTx/>
                <a:buFontTx/>
                <a:buNone/>
              </a:pPr>
              <a:t>28</a:t>
            </a:fld>
            <a:endParaRPr lang="en-US" sz="800" smtClean="0"/>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noFill/>
        </p:spPr>
        <p:txBody>
          <a:bodyPr/>
          <a:lstStyle/>
          <a:p>
            <a:pPr>
              <a:buFontTx/>
              <a:buNone/>
            </a:pPr>
            <a:r>
              <a:rPr lang="en-US" smtClean="0"/>
              <a:t>Slide 35 – Wireless Access Points</a:t>
            </a:r>
          </a:p>
          <a:p>
            <a:pPr>
              <a:buFontTx/>
              <a:buNone/>
            </a:pPr>
            <a:r>
              <a:rPr lang="en-US" smtClean="0"/>
              <a:t>8.4.1 Identify names, purposes, and characteristics of network devices</a:t>
            </a:r>
          </a:p>
          <a:p>
            <a:r>
              <a:rPr lang="en-US" smtClean="0"/>
              <a:t>Wireless access points provide network access to wireless devices such as laptops and PDAs. The wireless access point uses radio waves to communicate with radios in computers, PDAs, and other wireless access points. An access point has limited range of coverage. Large networks require several access points to provide adequate wireless coverage.</a:t>
            </a:r>
          </a:p>
        </p:txBody>
      </p:sp>
    </p:spTree>
    <p:extLst>
      <p:ext uri="{BB962C8B-B14F-4D97-AF65-F5344CB8AC3E}">
        <p14:creationId xmlns:p14="http://schemas.microsoft.com/office/powerpoint/2010/main" val="34985946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r>
              <a:rPr lang="en-US" b="1" smtClean="0"/>
              <a:t>Trial Period </a:t>
            </a:r>
            <a:r>
              <a:rPr lang="en-US" smtClean="0"/>
              <a:t/>
            </a:r>
            <a:br>
              <a:rPr lang="en-US" smtClean="0"/>
            </a:br>
            <a:r>
              <a:rPr lang="en-US" smtClean="0"/>
              <a:t>EarthLink ISP offers a trial of a reduced price per month for the first 6 months but then switches to normal pricing thereafter. This is not one of the best trial period offers out there.</a:t>
            </a:r>
          </a:p>
          <a:p>
            <a:endParaRPr lang="en-US" smtClean="0"/>
          </a:p>
          <a:p>
            <a:r>
              <a:rPr lang="en-US" b="1" smtClean="0"/>
              <a:t>Access Numbers</a:t>
            </a:r>
            <a:r>
              <a:rPr lang="en-US" smtClean="0"/>
              <a:t> </a:t>
            </a:r>
            <a:br>
              <a:rPr lang="en-US" smtClean="0"/>
            </a:br>
            <a:r>
              <a:rPr lang="en-US" smtClean="0"/>
              <a:t>Monster ISP has over 46,000 access numbers in the United States (46200 to be exact). This is very good when compared to other ISPs and is ideal for travelers. Note, however, that the company does not have coverage outside the continental USA.</a:t>
            </a:r>
          </a:p>
        </p:txBody>
      </p:sp>
      <p:sp>
        <p:nvSpPr>
          <p:cNvPr id="50180" name="Slide Number Placeholder 3"/>
          <p:cNvSpPr>
            <a:spLocks noGrp="1"/>
          </p:cNvSpPr>
          <p:nvPr>
            <p:ph type="sldNum" sz="quarter" idx="5"/>
          </p:nvPr>
        </p:nvSpPr>
        <p:spPr>
          <a:noFill/>
        </p:spPr>
        <p:txBody>
          <a:bodyPr/>
          <a:lstStyle/>
          <a:p>
            <a:fld id="{5AF7F9F0-B33F-4575-A0BA-7BB982F7C040}" type="slidenum">
              <a:rPr lang="en-US" smtClean="0"/>
              <a:pPr/>
              <a:t>29</a:t>
            </a:fld>
            <a:endParaRPr lang="en-US" smtClean="0"/>
          </a:p>
        </p:txBody>
      </p:sp>
    </p:spTree>
    <p:extLst>
      <p:ext uri="{BB962C8B-B14F-4D97-AF65-F5344CB8AC3E}">
        <p14:creationId xmlns:p14="http://schemas.microsoft.com/office/powerpoint/2010/main" val="26132309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6"/>
          <p:cNvSpPr>
            <a:spLocks noGrp="1" noChangeArrowheads="1"/>
          </p:cNvSpPr>
          <p:nvPr>
            <p:ph type="ftr" sz="quarter" idx="4"/>
          </p:nvPr>
        </p:nvSpPr>
        <p:spPr>
          <a:noFill/>
        </p:spPr>
        <p:txBody>
          <a:bodyPr/>
          <a:lstStyle/>
          <a:p>
            <a:r>
              <a:rPr lang="en-US"/>
              <a:t>1.01 Internet Search Methods</a:t>
            </a:r>
          </a:p>
        </p:txBody>
      </p:sp>
      <p:sp>
        <p:nvSpPr>
          <p:cNvPr id="14339" name="Rectangle 7"/>
          <p:cNvSpPr>
            <a:spLocks noGrp="1" noChangeArrowheads="1"/>
          </p:cNvSpPr>
          <p:nvPr>
            <p:ph type="sldNum" sz="quarter" idx="5"/>
          </p:nvPr>
        </p:nvSpPr>
        <p:spPr>
          <a:noFill/>
        </p:spPr>
        <p:txBody>
          <a:bodyPr/>
          <a:lstStyle/>
          <a:p>
            <a:fld id="{6121B365-571C-4EB3-8125-DF8A122AB258}" type="slidenum">
              <a:rPr lang="en-US"/>
              <a:pPr/>
              <a:t>35</a:t>
            </a:fld>
            <a:endParaRPr lang="en-US"/>
          </a:p>
        </p:txBody>
      </p:sp>
      <p:sp>
        <p:nvSpPr>
          <p:cNvPr id="14340" name="Rectangle 2"/>
          <p:cNvSpPr>
            <a:spLocks noGrp="1" noRot="1" noChangeAspect="1" noChangeArrowheads="1" noTextEdit="1"/>
          </p:cNvSpPr>
          <p:nvPr>
            <p:ph type="sldImg"/>
          </p:nvPr>
        </p:nvSpPr>
        <p:spPr>
          <a:ln/>
        </p:spPr>
      </p:sp>
      <p:sp>
        <p:nvSpPr>
          <p:cNvPr id="14341" name="Rectangle 3"/>
          <p:cNvSpPr>
            <a:spLocks noGrp="1" noChangeArrowheads="1"/>
          </p:cNvSpPr>
          <p:nvPr>
            <p:ph type="body" idx="1"/>
          </p:nvPr>
        </p:nvSpPr>
        <p:spPr>
          <a:noFill/>
          <a:ln/>
        </p:spPr>
        <p:txBody>
          <a:bodyPr/>
          <a:lstStyle/>
          <a:p>
            <a:pPr eaLnBrk="1" hangingPunct="1"/>
            <a:endParaRPr lang="en-US" smtClean="0"/>
          </a:p>
        </p:txBody>
      </p:sp>
    </p:spTree>
    <p:extLst>
      <p:ext uri="{BB962C8B-B14F-4D97-AF65-F5344CB8AC3E}">
        <p14:creationId xmlns:p14="http://schemas.microsoft.com/office/powerpoint/2010/main" val="6342041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noFill/>
          <a:ln>
            <a:solidFill>
              <a:srgbClr val="000000"/>
            </a:solidFill>
            <a:miter lim="800000"/>
            <a:headEnd/>
            <a:tailEnd/>
          </a:ln>
        </p:spPr>
      </p:sp>
      <p:sp>
        <p:nvSpPr>
          <p:cNvPr id="5120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1204"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555F61DC-B819-4FD4-89E7-3F83D76247AA}" type="slidenum">
              <a:rPr lang="en-US" smtClean="0"/>
              <a:pPr/>
              <a:t>36</a:t>
            </a:fld>
            <a:endParaRPr lang="en-US" smtClean="0"/>
          </a:p>
        </p:txBody>
      </p:sp>
    </p:spTree>
    <p:extLst>
      <p:ext uri="{BB962C8B-B14F-4D97-AF65-F5344CB8AC3E}">
        <p14:creationId xmlns:p14="http://schemas.microsoft.com/office/powerpoint/2010/main" val="3979351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p:spPr>
      </p:sp>
      <p:sp>
        <p:nvSpPr>
          <p:cNvPr id="5427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5427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F6064E4F-7E62-4973-A7E4-9C6D96FE9EC3}" type="slidenum">
              <a:rPr lang="en-US" smtClean="0"/>
              <a:pPr/>
              <a:t>37</a:t>
            </a:fld>
            <a:endParaRPr lang="en-US" smtClean="0"/>
          </a:p>
        </p:txBody>
      </p:sp>
    </p:spTree>
    <p:extLst>
      <p:ext uri="{BB962C8B-B14F-4D97-AF65-F5344CB8AC3E}">
        <p14:creationId xmlns:p14="http://schemas.microsoft.com/office/powerpoint/2010/main" val="22791798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B207D0F-1AC4-4E10-BEFA-A15E23130595}" type="slidenum">
              <a:rPr lang="en-US" smtClean="0"/>
              <a:pPr/>
              <a:t>40</a:t>
            </a:fld>
            <a:endParaRPr lang="en-US"/>
          </a:p>
        </p:txBody>
      </p:sp>
    </p:spTree>
    <p:extLst>
      <p:ext uri="{BB962C8B-B14F-4D97-AF65-F5344CB8AC3E}">
        <p14:creationId xmlns:p14="http://schemas.microsoft.com/office/powerpoint/2010/main" val="13773204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11"/>
          <p:cNvSpPr>
            <a:spLocks noGrp="1" noChangeArrowheads="1"/>
          </p:cNvSpPr>
          <p:nvPr>
            <p:ph type="sldNum" sz="quarter" idx="5"/>
          </p:nvPr>
        </p:nvSpPr>
        <p:spPr>
          <a:noFill/>
        </p:spPr>
        <p:txBody>
          <a:bodyPr/>
          <a:lstStyle>
            <a:lvl1pPr algn="ctr" defTabSz="903288">
              <a:lnSpc>
                <a:spcPct val="90000"/>
              </a:lnSpc>
              <a:defRPr sz="2400">
                <a:solidFill>
                  <a:schemeClr val="tx1"/>
                </a:solidFill>
                <a:latin typeface="Arial" panose="020B0604020202020204" pitchFamily="34" charset="0"/>
              </a:defRPr>
            </a:lvl1pPr>
            <a:lvl2pPr marL="742950" indent="-285750" algn="ctr" defTabSz="903288">
              <a:lnSpc>
                <a:spcPct val="90000"/>
              </a:lnSpc>
              <a:defRPr sz="2400">
                <a:solidFill>
                  <a:schemeClr val="tx1"/>
                </a:solidFill>
                <a:latin typeface="Arial" panose="020B0604020202020204" pitchFamily="34" charset="0"/>
              </a:defRPr>
            </a:lvl2pPr>
            <a:lvl3pPr marL="1143000" indent="-228600" algn="ctr" defTabSz="903288">
              <a:lnSpc>
                <a:spcPct val="90000"/>
              </a:lnSpc>
              <a:defRPr sz="2400">
                <a:solidFill>
                  <a:schemeClr val="tx1"/>
                </a:solidFill>
                <a:latin typeface="Arial" panose="020B0604020202020204" pitchFamily="34" charset="0"/>
              </a:defRPr>
            </a:lvl3pPr>
            <a:lvl4pPr marL="1600200" indent="-228600" algn="ctr" defTabSz="903288">
              <a:lnSpc>
                <a:spcPct val="90000"/>
              </a:lnSpc>
              <a:defRPr sz="2400">
                <a:solidFill>
                  <a:schemeClr val="tx1"/>
                </a:solidFill>
                <a:latin typeface="Arial" panose="020B0604020202020204" pitchFamily="34" charset="0"/>
              </a:defRPr>
            </a:lvl4pPr>
            <a:lvl5pPr marL="2057400" indent="-228600" algn="ctr" defTabSz="903288">
              <a:lnSpc>
                <a:spcPct val="90000"/>
              </a:lnSpc>
              <a:defRPr sz="2400">
                <a:solidFill>
                  <a:schemeClr val="tx1"/>
                </a:solidFill>
                <a:latin typeface="Arial" panose="020B0604020202020204" pitchFamily="34"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9pPr>
          </a:lstStyle>
          <a:p>
            <a:pPr algn="r">
              <a:lnSpc>
                <a:spcPct val="100000"/>
              </a:lnSpc>
            </a:pPr>
            <a:fld id="{D7B7BF24-D94C-4547-90FD-6240FB9FDC3A}" type="slidenum">
              <a:rPr lang="en-US" sz="800"/>
              <a:pPr algn="r">
                <a:lnSpc>
                  <a:spcPct val="100000"/>
                </a:lnSpc>
              </a:pPr>
              <a:t>41</a:t>
            </a:fld>
            <a:endParaRPr lang="en-US" sz="800"/>
          </a:p>
        </p:txBody>
      </p:sp>
      <p:sp>
        <p:nvSpPr>
          <p:cNvPr id="78851" name="Rectangle 2"/>
          <p:cNvSpPr>
            <a:spLocks noGrp="1" noRot="1" noChangeAspect="1" noChangeArrowheads="1" noTextEdit="1"/>
          </p:cNvSpPr>
          <p:nvPr>
            <p:ph type="sldImg"/>
          </p:nvPr>
        </p:nvSpPr>
        <p:spPr>
          <a:ln/>
        </p:spPr>
      </p:sp>
      <p:sp>
        <p:nvSpPr>
          <p:cNvPr id="78852" name="Rectangle 3"/>
          <p:cNvSpPr>
            <a:spLocks noGrp="1" noChangeArrowheads="1"/>
          </p:cNvSpPr>
          <p:nvPr>
            <p:ph type="body" idx="1"/>
          </p:nvPr>
        </p:nvSpPr>
        <p:spPr>
          <a:noFill/>
        </p:spPr>
        <p:txBody>
          <a:bodyPr/>
          <a:lstStyle/>
          <a:p>
            <a:pPr>
              <a:buFontTx/>
              <a:buNone/>
            </a:pPr>
            <a:r>
              <a:rPr lang="en-US" smtClean="0"/>
              <a:t>Slide 37 – Twisted-Pair Cabling</a:t>
            </a:r>
          </a:p>
          <a:p>
            <a:pPr>
              <a:buFontTx/>
              <a:buNone/>
            </a:pPr>
            <a:r>
              <a:rPr lang="en-US" smtClean="0"/>
              <a:t>8.4.2 Identify names, purposes, and characteristics of common network cables</a:t>
            </a:r>
          </a:p>
          <a:p>
            <a:r>
              <a:rPr lang="en-US" smtClean="0"/>
              <a:t>Until recently, cables were the only medium used to connect devices on networks. A wide variety of networking cables are available. Coaxial and twisted-pair cables use copper to transmit data. Fiber-optic cables use glass or plastic to transmit data. These cables differ in bandwidth, size, and cost. As a technician, you need to know what type of cable to use in different situations so that you are able to install the correct cables for the job. You will also need to be able to troubleshoot and repair problems that you encounter. </a:t>
            </a:r>
          </a:p>
          <a:p>
            <a:r>
              <a:rPr lang="en-US" smtClean="0"/>
              <a:t>Twisted-pair is a type of copper cabling that is used for telephone communications and most Ethernet networks. A pair of wires forms a circuit that can transmit data. The pair is twisted to provide protection against crosstalk, which is the noise generated by adjacent pairs of wires in the cable. Pairs of copper wires are encased in color-coded plastic insulation and twisted together. An outer jacket protects the bundles of twisted pairs called poly-vinyl chloride (PVC). PVC will produce hazardous fumes when burned. Most network cables are installed in the plenum space, or areas in the ceiling, in the walls, and under the floor. If cables with the PVC jackets do burn in the plenum space, hazardous fumes can spread quickly through a building. To avoid this danger, only install plenum-grade fire resistant cabling in the plenum space.</a:t>
            </a:r>
          </a:p>
          <a:p>
            <a:r>
              <a:rPr lang="en-US" smtClean="0"/>
              <a:t>When electricity flows through a copper wire, a magnetic field is created around the wire. A circuit has two wires, and in a circuit, the two wires have oppositely charged magnetic fields. When the two wires of the circuit are next to each other, the magnetic fields cancel each other out. This is called the cancellation effect. Without the cancellation effect, your network communications become slow due to the interference caused by the magnetic fields.</a:t>
            </a:r>
            <a:endParaRPr lang="en-US" b="1" smtClean="0"/>
          </a:p>
        </p:txBody>
      </p:sp>
    </p:spTree>
    <p:extLst>
      <p:ext uri="{BB962C8B-B14F-4D97-AF65-F5344CB8AC3E}">
        <p14:creationId xmlns:p14="http://schemas.microsoft.com/office/powerpoint/2010/main" val="17316948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11"/>
          <p:cNvSpPr>
            <a:spLocks noGrp="1" noChangeArrowheads="1"/>
          </p:cNvSpPr>
          <p:nvPr>
            <p:ph type="sldNum" sz="quarter" idx="5"/>
          </p:nvPr>
        </p:nvSpPr>
        <p:spPr>
          <a:noFill/>
        </p:spPr>
        <p:txBody>
          <a:bodyPr/>
          <a:lstStyle>
            <a:lvl1pPr algn="ctr" defTabSz="903288">
              <a:lnSpc>
                <a:spcPct val="90000"/>
              </a:lnSpc>
              <a:defRPr sz="2400">
                <a:solidFill>
                  <a:schemeClr val="tx1"/>
                </a:solidFill>
                <a:latin typeface="Arial" panose="020B0604020202020204" pitchFamily="34" charset="0"/>
              </a:defRPr>
            </a:lvl1pPr>
            <a:lvl2pPr marL="742950" indent="-285750" algn="ctr" defTabSz="903288">
              <a:lnSpc>
                <a:spcPct val="90000"/>
              </a:lnSpc>
              <a:defRPr sz="2400">
                <a:solidFill>
                  <a:schemeClr val="tx1"/>
                </a:solidFill>
                <a:latin typeface="Arial" panose="020B0604020202020204" pitchFamily="34" charset="0"/>
              </a:defRPr>
            </a:lvl2pPr>
            <a:lvl3pPr marL="1143000" indent="-228600" algn="ctr" defTabSz="903288">
              <a:lnSpc>
                <a:spcPct val="90000"/>
              </a:lnSpc>
              <a:defRPr sz="2400">
                <a:solidFill>
                  <a:schemeClr val="tx1"/>
                </a:solidFill>
                <a:latin typeface="Arial" panose="020B0604020202020204" pitchFamily="34" charset="0"/>
              </a:defRPr>
            </a:lvl3pPr>
            <a:lvl4pPr marL="1600200" indent="-228600" algn="ctr" defTabSz="903288">
              <a:lnSpc>
                <a:spcPct val="90000"/>
              </a:lnSpc>
              <a:defRPr sz="2400">
                <a:solidFill>
                  <a:schemeClr val="tx1"/>
                </a:solidFill>
                <a:latin typeface="Arial" panose="020B0604020202020204" pitchFamily="34" charset="0"/>
              </a:defRPr>
            </a:lvl4pPr>
            <a:lvl5pPr marL="2057400" indent="-228600" algn="ctr" defTabSz="903288">
              <a:lnSpc>
                <a:spcPct val="90000"/>
              </a:lnSpc>
              <a:defRPr sz="2400">
                <a:solidFill>
                  <a:schemeClr val="tx1"/>
                </a:solidFill>
                <a:latin typeface="Arial" panose="020B0604020202020204" pitchFamily="34"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9pPr>
          </a:lstStyle>
          <a:p>
            <a:pPr algn="r">
              <a:lnSpc>
                <a:spcPct val="100000"/>
              </a:lnSpc>
            </a:pPr>
            <a:fld id="{10FD82C8-3761-486B-BC3A-C9571C16CE80}" type="slidenum">
              <a:rPr lang="en-US" sz="800"/>
              <a:pPr algn="r">
                <a:lnSpc>
                  <a:spcPct val="100000"/>
                </a:lnSpc>
              </a:pPr>
              <a:t>42</a:t>
            </a:fld>
            <a:endParaRPr lang="en-US" sz="800"/>
          </a:p>
        </p:txBody>
      </p:sp>
      <p:sp>
        <p:nvSpPr>
          <p:cNvPr id="80899" name="Rectangle 2"/>
          <p:cNvSpPr>
            <a:spLocks noGrp="1" noRot="1" noChangeAspect="1" noChangeArrowheads="1" noTextEdit="1"/>
          </p:cNvSpPr>
          <p:nvPr>
            <p:ph type="sldImg"/>
          </p:nvPr>
        </p:nvSpPr>
        <p:spPr>
          <a:ln/>
        </p:spPr>
      </p:sp>
      <p:sp>
        <p:nvSpPr>
          <p:cNvPr id="80900" name="Rectangle 3"/>
          <p:cNvSpPr>
            <a:spLocks noGrp="1" noChangeArrowheads="1"/>
          </p:cNvSpPr>
          <p:nvPr>
            <p:ph type="body" idx="1"/>
          </p:nvPr>
        </p:nvSpPr>
        <p:spPr>
          <a:noFill/>
        </p:spPr>
        <p:txBody>
          <a:bodyPr/>
          <a:lstStyle/>
          <a:p>
            <a:pPr>
              <a:buFontTx/>
              <a:buNone/>
            </a:pPr>
            <a:r>
              <a:rPr lang="en-US" smtClean="0"/>
              <a:t>Slide 38 – Two Basic Types of Twisted-pair Cables</a:t>
            </a:r>
          </a:p>
          <a:p>
            <a:pPr>
              <a:buFontTx/>
              <a:buNone/>
            </a:pPr>
            <a:r>
              <a:rPr lang="en-US" smtClean="0"/>
              <a:t>8.4.2 Identify names, purposes, and characteristics of common network cables</a:t>
            </a:r>
          </a:p>
          <a:p>
            <a:pPr>
              <a:buFontTx/>
              <a:buNone/>
            </a:pPr>
            <a:r>
              <a:rPr lang="en-US" smtClean="0"/>
              <a:t>There are two basic types of twisted-pair cables: </a:t>
            </a:r>
          </a:p>
          <a:p>
            <a:pPr>
              <a:spcBef>
                <a:spcPts val="500"/>
              </a:spcBef>
              <a:spcAft>
                <a:spcPts val="500"/>
              </a:spcAft>
            </a:pPr>
            <a:r>
              <a:rPr lang="en-US" smtClean="0"/>
              <a:t>Unshielded twisted-pair (UTP)</a:t>
            </a:r>
          </a:p>
          <a:p>
            <a:pPr lvl="1">
              <a:spcBef>
                <a:spcPts val="500"/>
              </a:spcBef>
              <a:spcAft>
                <a:spcPts val="500"/>
              </a:spcAft>
            </a:pPr>
            <a:r>
              <a:rPr lang="en-US" smtClean="0"/>
              <a:t>Has two or four pairs of wires</a:t>
            </a:r>
          </a:p>
          <a:p>
            <a:pPr lvl="1">
              <a:spcBef>
                <a:spcPts val="500"/>
              </a:spcBef>
              <a:spcAft>
                <a:spcPts val="500"/>
              </a:spcAft>
            </a:pPr>
            <a:r>
              <a:rPr lang="en-US" smtClean="0"/>
              <a:t>Relies on the cancellation effect for reduction of interference caused by electromagnetic interface (EMI) and radio frequency interference (RFI)</a:t>
            </a:r>
          </a:p>
          <a:p>
            <a:pPr lvl="1">
              <a:spcBef>
                <a:spcPts val="500"/>
              </a:spcBef>
              <a:spcAft>
                <a:spcPts val="500"/>
              </a:spcAft>
            </a:pPr>
            <a:r>
              <a:rPr lang="en-US" smtClean="0"/>
              <a:t>Most commonly used cabling in networks</a:t>
            </a:r>
          </a:p>
          <a:p>
            <a:pPr lvl="1">
              <a:spcBef>
                <a:spcPts val="500"/>
              </a:spcBef>
              <a:spcAft>
                <a:spcPts val="500"/>
              </a:spcAft>
            </a:pPr>
            <a:r>
              <a:rPr lang="en-US" smtClean="0"/>
              <a:t>Has a range of 328 ft (100 meters)</a:t>
            </a:r>
          </a:p>
          <a:p>
            <a:pPr>
              <a:spcBef>
                <a:spcPts val="500"/>
              </a:spcBef>
              <a:spcAft>
                <a:spcPts val="500"/>
              </a:spcAft>
            </a:pPr>
            <a:r>
              <a:rPr lang="en-US" smtClean="0"/>
              <a:t>Shielded twisted-pair (STP)</a:t>
            </a:r>
          </a:p>
          <a:p>
            <a:pPr lvl="1">
              <a:spcBef>
                <a:spcPts val="500"/>
              </a:spcBef>
              <a:spcAft>
                <a:spcPts val="500"/>
              </a:spcAft>
            </a:pPr>
            <a:r>
              <a:rPr lang="en-US" smtClean="0"/>
              <a:t>Each pair is wrapped in metallic foil to better shield the wires from electrical noise. Four pairs of wires are then wrapped in an overall metallic braid or foil. STP reduces electrical noise from within the cable. It also reduces EMI and RFI from outside the cable.</a:t>
            </a:r>
          </a:p>
          <a:p>
            <a:pPr>
              <a:spcBef>
                <a:spcPts val="500"/>
              </a:spcBef>
              <a:spcAft>
                <a:spcPts val="500"/>
              </a:spcAft>
              <a:buFontTx/>
              <a:buNone/>
            </a:pPr>
            <a:r>
              <a:rPr lang="en-US" smtClean="0"/>
              <a:t>Facts about STP</a:t>
            </a:r>
          </a:p>
          <a:p>
            <a:pPr lvl="1">
              <a:spcBef>
                <a:spcPts val="500"/>
              </a:spcBef>
              <a:spcAft>
                <a:spcPts val="500"/>
              </a:spcAft>
            </a:pPr>
            <a:r>
              <a:rPr lang="en-US" smtClean="0"/>
              <a:t>Prevents interference better than UTP.</a:t>
            </a:r>
          </a:p>
          <a:p>
            <a:pPr lvl="1">
              <a:spcBef>
                <a:spcPts val="500"/>
              </a:spcBef>
              <a:spcAft>
                <a:spcPts val="500"/>
              </a:spcAft>
            </a:pPr>
            <a:r>
              <a:rPr lang="en-US" smtClean="0"/>
              <a:t>Primarily used outside North America.</a:t>
            </a:r>
          </a:p>
          <a:p>
            <a:pPr>
              <a:spcBef>
                <a:spcPts val="500"/>
              </a:spcBef>
              <a:spcAft>
                <a:spcPts val="500"/>
              </a:spcAft>
              <a:buFontTx/>
              <a:buNone/>
            </a:pPr>
            <a:r>
              <a:rPr lang="en-US" smtClean="0"/>
              <a:t>Disadvantages of STP</a:t>
            </a:r>
          </a:p>
          <a:p>
            <a:pPr lvl="1">
              <a:spcBef>
                <a:spcPts val="500"/>
              </a:spcBef>
              <a:spcAft>
                <a:spcPts val="500"/>
              </a:spcAft>
            </a:pPr>
            <a:r>
              <a:rPr lang="en-US" smtClean="0"/>
              <a:t>More expensive because of extra shielding.</a:t>
            </a:r>
          </a:p>
          <a:p>
            <a:pPr lvl="1">
              <a:spcBef>
                <a:spcPts val="500"/>
              </a:spcBef>
              <a:spcAft>
                <a:spcPts val="500"/>
              </a:spcAft>
            </a:pPr>
            <a:r>
              <a:rPr lang="en-US" smtClean="0"/>
              <a:t>More difficult to install because of the thickness.</a:t>
            </a:r>
          </a:p>
          <a:p>
            <a:pPr lvl="1">
              <a:spcBef>
                <a:spcPts val="500"/>
              </a:spcBef>
              <a:spcAft>
                <a:spcPts val="500"/>
              </a:spcAft>
            </a:pPr>
            <a:r>
              <a:rPr lang="en-US" smtClean="0"/>
              <a:t>Metallic shielding must be grounded at both ends. If not, shield acts like an antenna picking up unwanted signals.</a:t>
            </a:r>
          </a:p>
        </p:txBody>
      </p:sp>
    </p:spTree>
    <p:extLst>
      <p:ext uri="{BB962C8B-B14F-4D97-AF65-F5344CB8AC3E}">
        <p14:creationId xmlns:p14="http://schemas.microsoft.com/office/powerpoint/2010/main" val="15171007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11"/>
          <p:cNvSpPr>
            <a:spLocks noGrp="1" noChangeArrowheads="1"/>
          </p:cNvSpPr>
          <p:nvPr>
            <p:ph type="sldNum" sz="quarter" idx="5"/>
          </p:nvPr>
        </p:nvSpPr>
        <p:spPr>
          <a:noFill/>
        </p:spPr>
        <p:txBody>
          <a:bodyPr/>
          <a:lstStyle>
            <a:lvl1pPr algn="ctr" defTabSz="903288">
              <a:lnSpc>
                <a:spcPct val="90000"/>
              </a:lnSpc>
              <a:defRPr sz="2400">
                <a:solidFill>
                  <a:schemeClr val="tx1"/>
                </a:solidFill>
                <a:latin typeface="Arial" panose="020B0604020202020204" pitchFamily="34" charset="0"/>
              </a:defRPr>
            </a:lvl1pPr>
            <a:lvl2pPr marL="742950" indent="-285750" algn="ctr" defTabSz="903288">
              <a:lnSpc>
                <a:spcPct val="90000"/>
              </a:lnSpc>
              <a:defRPr sz="2400">
                <a:solidFill>
                  <a:schemeClr val="tx1"/>
                </a:solidFill>
                <a:latin typeface="Arial" panose="020B0604020202020204" pitchFamily="34" charset="0"/>
              </a:defRPr>
            </a:lvl2pPr>
            <a:lvl3pPr marL="1143000" indent="-228600" algn="ctr" defTabSz="903288">
              <a:lnSpc>
                <a:spcPct val="90000"/>
              </a:lnSpc>
              <a:defRPr sz="2400">
                <a:solidFill>
                  <a:schemeClr val="tx1"/>
                </a:solidFill>
                <a:latin typeface="Arial" panose="020B0604020202020204" pitchFamily="34" charset="0"/>
              </a:defRPr>
            </a:lvl3pPr>
            <a:lvl4pPr marL="1600200" indent="-228600" algn="ctr" defTabSz="903288">
              <a:lnSpc>
                <a:spcPct val="90000"/>
              </a:lnSpc>
              <a:defRPr sz="2400">
                <a:solidFill>
                  <a:schemeClr val="tx1"/>
                </a:solidFill>
                <a:latin typeface="Arial" panose="020B0604020202020204" pitchFamily="34" charset="0"/>
              </a:defRPr>
            </a:lvl4pPr>
            <a:lvl5pPr marL="2057400" indent="-228600" algn="ctr" defTabSz="903288">
              <a:lnSpc>
                <a:spcPct val="90000"/>
              </a:lnSpc>
              <a:defRPr sz="2400">
                <a:solidFill>
                  <a:schemeClr val="tx1"/>
                </a:solidFill>
                <a:latin typeface="Arial" panose="020B0604020202020204" pitchFamily="34"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9pPr>
          </a:lstStyle>
          <a:p>
            <a:pPr algn="r">
              <a:lnSpc>
                <a:spcPct val="100000"/>
              </a:lnSpc>
            </a:pPr>
            <a:fld id="{8AE2BA38-8543-4DD5-B4D7-875149C70B82}" type="slidenum">
              <a:rPr lang="en-US" sz="800"/>
              <a:pPr algn="r">
                <a:lnSpc>
                  <a:spcPct val="100000"/>
                </a:lnSpc>
              </a:pPr>
              <a:t>43</a:t>
            </a:fld>
            <a:endParaRPr lang="en-US" sz="800"/>
          </a:p>
        </p:txBody>
      </p:sp>
      <p:sp>
        <p:nvSpPr>
          <p:cNvPr id="84995" name="Rectangle 2"/>
          <p:cNvSpPr>
            <a:spLocks noGrp="1" noRot="1" noChangeAspect="1" noChangeArrowheads="1" noTextEdit="1"/>
          </p:cNvSpPr>
          <p:nvPr>
            <p:ph type="sldImg"/>
          </p:nvPr>
        </p:nvSpPr>
        <p:spPr>
          <a:ln/>
        </p:spPr>
      </p:sp>
      <p:sp>
        <p:nvSpPr>
          <p:cNvPr id="84996" name="Rectangle 3"/>
          <p:cNvSpPr>
            <a:spLocks noGrp="1" noChangeArrowheads="1"/>
          </p:cNvSpPr>
          <p:nvPr>
            <p:ph type="body" idx="1"/>
          </p:nvPr>
        </p:nvSpPr>
        <p:spPr>
          <a:noFill/>
        </p:spPr>
        <p:txBody>
          <a:bodyPr/>
          <a:lstStyle/>
          <a:p>
            <a:pPr>
              <a:buFontTx/>
              <a:buNone/>
            </a:pPr>
            <a:r>
              <a:rPr lang="en-US" smtClean="0"/>
              <a:t>Slide 40 – Coaxial Cable</a:t>
            </a:r>
          </a:p>
          <a:p>
            <a:pPr>
              <a:buFontTx/>
              <a:buNone/>
            </a:pPr>
            <a:r>
              <a:rPr lang="en-US" smtClean="0"/>
              <a:t>8.4.2 Identify names, purposes, and characteristics of the common network cables</a:t>
            </a:r>
          </a:p>
          <a:p>
            <a:r>
              <a:rPr lang="en-US" smtClean="0"/>
              <a:t>Coaxial cable is a copper-cored cable surrounded by a heavy shielding. Coaxial cable is used to connect computers in a network. </a:t>
            </a:r>
          </a:p>
          <a:p>
            <a:r>
              <a:rPr lang="en-US" smtClean="0"/>
              <a:t>There are several types of coaxial cable, including the following:</a:t>
            </a:r>
          </a:p>
          <a:p>
            <a:pPr lvl="1"/>
            <a:r>
              <a:rPr lang="en-US" b="1" smtClean="0"/>
              <a:t>Thicknet or 10Base5</a:t>
            </a:r>
            <a:r>
              <a:rPr lang="en-US" smtClean="0"/>
              <a:t> - Coax cable that was used in networks and operated at 10 megabits per second with a maximum length of 500 meters. </a:t>
            </a:r>
          </a:p>
          <a:p>
            <a:pPr lvl="1"/>
            <a:r>
              <a:rPr lang="en-US" b="1" smtClean="0"/>
              <a:t>Thinnet or 10Base2</a:t>
            </a:r>
            <a:r>
              <a:rPr lang="en-US" smtClean="0"/>
              <a:t> - Coax cable that was used in networks and operated at 10 megabits per second with a maximum length of 185 meters. </a:t>
            </a:r>
          </a:p>
          <a:p>
            <a:pPr lvl="1"/>
            <a:r>
              <a:rPr lang="en-US" b="1" smtClean="0"/>
              <a:t>RG-59</a:t>
            </a:r>
            <a:r>
              <a:rPr lang="en-US" smtClean="0"/>
              <a:t> - Most commonly used for cable television in the US </a:t>
            </a:r>
          </a:p>
          <a:p>
            <a:pPr lvl="1"/>
            <a:r>
              <a:rPr lang="en-US" b="1" smtClean="0"/>
              <a:t>RG-6</a:t>
            </a:r>
            <a:r>
              <a:rPr lang="en-US" smtClean="0"/>
              <a:t> - Higher quality cable than RG-59 with more bandwidth and less susceptibility to interference </a:t>
            </a:r>
          </a:p>
        </p:txBody>
      </p:sp>
    </p:spTree>
    <p:extLst>
      <p:ext uri="{BB962C8B-B14F-4D97-AF65-F5344CB8AC3E}">
        <p14:creationId xmlns:p14="http://schemas.microsoft.com/office/powerpoint/2010/main" val="13557615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11"/>
          <p:cNvSpPr>
            <a:spLocks noGrp="1" noChangeArrowheads="1"/>
          </p:cNvSpPr>
          <p:nvPr>
            <p:ph type="sldNum" sz="quarter" idx="5"/>
          </p:nvPr>
        </p:nvSpPr>
        <p:spPr>
          <a:noFill/>
        </p:spPr>
        <p:txBody>
          <a:bodyPr/>
          <a:lstStyle>
            <a:lvl1pPr algn="ctr" defTabSz="903288">
              <a:lnSpc>
                <a:spcPct val="90000"/>
              </a:lnSpc>
              <a:defRPr sz="2400">
                <a:solidFill>
                  <a:schemeClr val="tx1"/>
                </a:solidFill>
                <a:latin typeface="Arial" panose="020B0604020202020204" pitchFamily="34" charset="0"/>
              </a:defRPr>
            </a:lvl1pPr>
            <a:lvl2pPr marL="742950" indent="-285750" algn="ctr" defTabSz="903288">
              <a:lnSpc>
                <a:spcPct val="90000"/>
              </a:lnSpc>
              <a:defRPr sz="2400">
                <a:solidFill>
                  <a:schemeClr val="tx1"/>
                </a:solidFill>
                <a:latin typeface="Arial" panose="020B0604020202020204" pitchFamily="34" charset="0"/>
              </a:defRPr>
            </a:lvl2pPr>
            <a:lvl3pPr marL="1143000" indent="-228600" algn="ctr" defTabSz="903288">
              <a:lnSpc>
                <a:spcPct val="90000"/>
              </a:lnSpc>
              <a:defRPr sz="2400">
                <a:solidFill>
                  <a:schemeClr val="tx1"/>
                </a:solidFill>
                <a:latin typeface="Arial" panose="020B0604020202020204" pitchFamily="34" charset="0"/>
              </a:defRPr>
            </a:lvl3pPr>
            <a:lvl4pPr marL="1600200" indent="-228600" algn="ctr" defTabSz="903288">
              <a:lnSpc>
                <a:spcPct val="90000"/>
              </a:lnSpc>
              <a:defRPr sz="2400">
                <a:solidFill>
                  <a:schemeClr val="tx1"/>
                </a:solidFill>
                <a:latin typeface="Arial" panose="020B0604020202020204" pitchFamily="34" charset="0"/>
              </a:defRPr>
            </a:lvl4pPr>
            <a:lvl5pPr marL="2057400" indent="-228600" algn="ctr" defTabSz="903288">
              <a:lnSpc>
                <a:spcPct val="90000"/>
              </a:lnSpc>
              <a:defRPr sz="2400">
                <a:solidFill>
                  <a:schemeClr val="tx1"/>
                </a:solidFill>
                <a:latin typeface="Arial" panose="020B0604020202020204" pitchFamily="34"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panose="020B0604020202020204" pitchFamily="34" charset="0"/>
              </a:defRPr>
            </a:lvl9pPr>
          </a:lstStyle>
          <a:p>
            <a:pPr algn="r">
              <a:lnSpc>
                <a:spcPct val="100000"/>
              </a:lnSpc>
            </a:pPr>
            <a:fld id="{FBC949E0-0611-40EA-837A-BB18A9DF16D1}" type="slidenum">
              <a:rPr lang="en-US" sz="800"/>
              <a:pPr algn="r">
                <a:lnSpc>
                  <a:spcPct val="100000"/>
                </a:lnSpc>
              </a:pPr>
              <a:t>44</a:t>
            </a:fld>
            <a:endParaRPr lang="en-US" sz="800"/>
          </a:p>
        </p:txBody>
      </p:sp>
      <p:sp>
        <p:nvSpPr>
          <p:cNvPr id="87043" name="Rectangle 2"/>
          <p:cNvSpPr>
            <a:spLocks noGrp="1" noRot="1" noChangeAspect="1" noChangeArrowheads="1" noTextEdit="1"/>
          </p:cNvSpPr>
          <p:nvPr>
            <p:ph type="sldImg"/>
          </p:nvPr>
        </p:nvSpPr>
        <p:spPr>
          <a:ln/>
        </p:spPr>
      </p:sp>
      <p:sp>
        <p:nvSpPr>
          <p:cNvPr id="87044" name="Rectangle 3"/>
          <p:cNvSpPr>
            <a:spLocks noGrp="1" noChangeArrowheads="1"/>
          </p:cNvSpPr>
          <p:nvPr>
            <p:ph type="body" idx="1"/>
          </p:nvPr>
        </p:nvSpPr>
        <p:spPr>
          <a:noFill/>
        </p:spPr>
        <p:txBody>
          <a:bodyPr/>
          <a:lstStyle/>
          <a:p>
            <a:pPr>
              <a:buFontTx/>
              <a:buNone/>
            </a:pPr>
            <a:r>
              <a:rPr lang="en-US" smtClean="0"/>
              <a:t>Slide 41 – Fiber-Optic Cable</a:t>
            </a:r>
          </a:p>
          <a:p>
            <a:pPr>
              <a:buFontTx/>
              <a:buNone/>
            </a:pPr>
            <a:r>
              <a:rPr lang="en-US" smtClean="0"/>
              <a:t>8.4.2 Identify names, purposes, and characteristics of common network cables</a:t>
            </a:r>
          </a:p>
          <a:p>
            <a:pPr>
              <a:spcBef>
                <a:spcPts val="500"/>
              </a:spcBef>
              <a:spcAft>
                <a:spcPts val="500"/>
              </a:spcAft>
            </a:pPr>
            <a:r>
              <a:rPr lang="en-US" smtClean="0"/>
              <a:t>A glass or plastic strand that transmits information using light and is made up of one or more optical fibers enclosed together in a sheath or jacket. </a:t>
            </a:r>
          </a:p>
          <a:p>
            <a:pPr>
              <a:spcBef>
                <a:spcPts val="500"/>
              </a:spcBef>
              <a:spcAft>
                <a:spcPts val="500"/>
              </a:spcAft>
            </a:pPr>
            <a:r>
              <a:rPr lang="en-US" smtClean="0"/>
              <a:t>Not affected by electromagnetic or radio frequency interference.</a:t>
            </a:r>
          </a:p>
          <a:p>
            <a:pPr>
              <a:spcBef>
                <a:spcPts val="500"/>
              </a:spcBef>
              <a:spcAft>
                <a:spcPts val="500"/>
              </a:spcAft>
            </a:pPr>
            <a:r>
              <a:rPr lang="en-US" smtClean="0"/>
              <a:t>All signals are converted to light pulses to enter the cable, and converted back into electrical signals when they leave it. </a:t>
            </a:r>
          </a:p>
          <a:p>
            <a:pPr>
              <a:spcBef>
                <a:spcPts val="500"/>
              </a:spcBef>
              <a:spcAft>
                <a:spcPts val="500"/>
              </a:spcAft>
            </a:pPr>
            <a:r>
              <a:rPr lang="en-US" smtClean="0"/>
              <a:t>Signals are clearer, can go farther, and have greater bandwidth than with copper cable.</a:t>
            </a:r>
          </a:p>
          <a:p>
            <a:pPr>
              <a:spcBef>
                <a:spcPts val="500"/>
              </a:spcBef>
              <a:spcAft>
                <a:spcPts val="500"/>
              </a:spcAft>
            </a:pPr>
            <a:r>
              <a:rPr lang="en-US" smtClean="0"/>
              <a:t>Signal can travel several miles or kilometers before the signal needs to be regenerated.</a:t>
            </a:r>
          </a:p>
          <a:p>
            <a:pPr>
              <a:spcBef>
                <a:spcPts val="500"/>
              </a:spcBef>
              <a:spcAft>
                <a:spcPts val="500"/>
              </a:spcAft>
            </a:pPr>
            <a:r>
              <a:rPr lang="en-US" smtClean="0"/>
              <a:t>Usually more expensive to use than copper cabling and the connectors are more costly and harder to assemble.</a:t>
            </a:r>
          </a:p>
          <a:p>
            <a:pPr>
              <a:spcBef>
                <a:spcPts val="500"/>
              </a:spcBef>
              <a:spcAft>
                <a:spcPts val="500"/>
              </a:spcAft>
            </a:pPr>
            <a:r>
              <a:rPr lang="en-US" smtClean="0"/>
              <a:t>Common connectors for fiber-optic networks are SC, ST, and LC. These three types of fiber-optic connectors are half-duplex, which allows data to flow in only one direction. Therefore, two cables are needed.</a:t>
            </a:r>
          </a:p>
          <a:p>
            <a:pPr>
              <a:spcBef>
                <a:spcPts val="500"/>
              </a:spcBef>
              <a:spcAft>
                <a:spcPts val="500"/>
              </a:spcAft>
              <a:buFontTx/>
              <a:buNone/>
            </a:pPr>
            <a:r>
              <a:rPr lang="en-US" smtClean="0"/>
              <a:t>Two types of glass fiber-optic cable:</a:t>
            </a:r>
          </a:p>
          <a:p>
            <a:pPr lvl="1">
              <a:spcBef>
                <a:spcPts val="500"/>
              </a:spcBef>
              <a:spcAft>
                <a:spcPts val="500"/>
              </a:spcAft>
            </a:pPr>
            <a:r>
              <a:rPr lang="en-US" b="1" smtClean="0"/>
              <a:t>Multimode</a:t>
            </a:r>
            <a:r>
              <a:rPr lang="en-US" smtClean="0"/>
              <a:t> - Cable that has a thicker core than single-mode cable. It is easier to make, can use simpler light sources (LEDs), and works well over distances of a few kilometers or less.</a:t>
            </a:r>
          </a:p>
          <a:p>
            <a:pPr lvl="1">
              <a:spcBef>
                <a:spcPts val="500"/>
              </a:spcBef>
              <a:spcAft>
                <a:spcPts val="500"/>
              </a:spcAft>
            </a:pPr>
            <a:r>
              <a:rPr lang="en-US" b="1" smtClean="0"/>
              <a:t>Single-mode</a:t>
            </a:r>
            <a:r>
              <a:rPr lang="en-US" smtClean="0"/>
              <a:t> - Cable that has a very thin core. It is harder to make, uses lasers as a light source, and can transmit signals dozens of kilometers with ease.</a:t>
            </a:r>
          </a:p>
        </p:txBody>
      </p:sp>
    </p:spTree>
    <p:extLst>
      <p:ext uri="{BB962C8B-B14F-4D97-AF65-F5344CB8AC3E}">
        <p14:creationId xmlns:p14="http://schemas.microsoft.com/office/powerpoint/2010/main" val="941967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11"/>
          <p:cNvSpPr>
            <a:spLocks noGrp="1" noChangeArrowheads="1"/>
          </p:cNvSpPr>
          <p:nvPr>
            <p:ph type="sldNum" sz="quarter" idx="5"/>
          </p:nvPr>
        </p:nvSpPr>
        <p:spPr>
          <a:noFill/>
        </p:spPr>
        <p:txBody>
          <a:bodyPr/>
          <a:lstStyle>
            <a:lvl1pPr defTabSz="903288">
              <a:lnSpc>
                <a:spcPct val="90000"/>
              </a:lnSpc>
              <a:spcBef>
                <a:spcPct val="50000"/>
              </a:spcBef>
              <a:buSzPct val="100000"/>
              <a:buChar char="•"/>
              <a:defRPr sz="1200">
                <a:solidFill>
                  <a:schemeClr val="tx1"/>
                </a:solidFill>
                <a:latin typeface="Arial" panose="020B0604020202020204" pitchFamily="34" charset="0"/>
              </a:defRPr>
            </a:lvl1pPr>
            <a:lvl2pPr marL="742950" indent="-285750" defTabSz="903288">
              <a:lnSpc>
                <a:spcPct val="90000"/>
              </a:lnSpc>
              <a:spcBef>
                <a:spcPct val="35000"/>
              </a:spcBef>
              <a:buSzPct val="100000"/>
              <a:buChar char="•"/>
              <a:defRPr sz="1200">
                <a:solidFill>
                  <a:schemeClr val="tx1"/>
                </a:solidFill>
                <a:latin typeface="Arial" panose="020B0604020202020204" pitchFamily="34" charset="0"/>
              </a:defRPr>
            </a:lvl2pPr>
            <a:lvl3pPr marL="1143000" indent="-228600" defTabSz="903288">
              <a:lnSpc>
                <a:spcPct val="90000"/>
              </a:lnSpc>
              <a:spcBef>
                <a:spcPct val="35000"/>
              </a:spcBef>
              <a:buSzPct val="100000"/>
              <a:buChar char="•"/>
              <a:defRPr sz="1200">
                <a:solidFill>
                  <a:schemeClr val="tx1"/>
                </a:solidFill>
                <a:latin typeface="Arial" panose="020B0604020202020204" pitchFamily="34" charset="0"/>
              </a:defRPr>
            </a:lvl3pPr>
            <a:lvl4pPr marL="1600200" indent="-228600" defTabSz="903288">
              <a:lnSpc>
                <a:spcPct val="90000"/>
              </a:lnSpc>
              <a:spcBef>
                <a:spcPct val="35000"/>
              </a:spcBef>
              <a:buSzPct val="100000"/>
              <a:buChar char="•"/>
              <a:defRPr sz="1200">
                <a:solidFill>
                  <a:schemeClr val="tx1"/>
                </a:solidFill>
                <a:latin typeface="Arial" panose="020B0604020202020204" pitchFamily="34" charset="0"/>
              </a:defRPr>
            </a:lvl4pPr>
            <a:lvl5pPr marL="2057400" indent="-228600" defTabSz="903288">
              <a:lnSpc>
                <a:spcPct val="90000"/>
              </a:lnSpc>
              <a:spcBef>
                <a:spcPct val="35000"/>
              </a:spcBef>
              <a:buSzPct val="100000"/>
              <a:buChar char="•"/>
              <a:defRPr sz="1200">
                <a:solidFill>
                  <a:schemeClr val="tx1"/>
                </a:solidFill>
                <a:latin typeface="Arial" panose="020B0604020202020204" pitchFamily="34" charset="0"/>
              </a:defRPr>
            </a:lvl5pPr>
            <a:lvl6pPr marL="25146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6pPr>
            <a:lvl7pPr marL="29718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7pPr>
            <a:lvl8pPr marL="34290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8pPr>
            <a:lvl9pPr marL="38862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9pPr>
          </a:lstStyle>
          <a:p>
            <a:pPr>
              <a:lnSpc>
                <a:spcPct val="100000"/>
              </a:lnSpc>
              <a:spcBef>
                <a:spcPct val="0"/>
              </a:spcBef>
              <a:buSzTx/>
              <a:buFontTx/>
              <a:buNone/>
            </a:pPr>
            <a:fld id="{EC003363-FC91-4428-A882-0799CCED7F44}" type="slidenum">
              <a:rPr lang="en-US" sz="800" smtClean="0"/>
              <a:pPr>
                <a:lnSpc>
                  <a:spcPct val="100000"/>
                </a:lnSpc>
                <a:spcBef>
                  <a:spcPct val="0"/>
                </a:spcBef>
                <a:buSzTx/>
                <a:buFontTx/>
                <a:buNone/>
              </a:pPr>
              <a:t>10</a:t>
            </a:fld>
            <a:endParaRPr lang="en-US" sz="800" smtClean="0"/>
          </a:p>
        </p:txBody>
      </p:sp>
      <p:sp>
        <p:nvSpPr>
          <p:cNvPr id="89091" name="Rectangle 2"/>
          <p:cNvSpPr>
            <a:spLocks noGrp="1" noRot="1" noChangeAspect="1" noChangeArrowheads="1" noTextEdit="1"/>
          </p:cNvSpPr>
          <p:nvPr>
            <p:ph type="sldImg"/>
          </p:nvPr>
        </p:nvSpPr>
        <p:spPr>
          <a:ln/>
        </p:spPr>
      </p:sp>
      <p:sp>
        <p:nvSpPr>
          <p:cNvPr id="89092" name="Rectangle 3"/>
          <p:cNvSpPr>
            <a:spLocks noGrp="1" noChangeArrowheads="1"/>
          </p:cNvSpPr>
          <p:nvPr>
            <p:ph type="body" idx="1"/>
          </p:nvPr>
        </p:nvSpPr>
        <p:spPr>
          <a:noFill/>
        </p:spPr>
        <p:txBody>
          <a:bodyPr/>
          <a:lstStyle/>
          <a:p>
            <a:pPr>
              <a:buFontTx/>
              <a:buNone/>
            </a:pPr>
            <a:r>
              <a:rPr lang="en-US" smtClean="0"/>
              <a:t>Slide 42 – LAN Topologies and Architectures</a:t>
            </a:r>
          </a:p>
          <a:p>
            <a:pPr>
              <a:buFontTx/>
              <a:buNone/>
            </a:pPr>
            <a:r>
              <a:rPr lang="en-US" smtClean="0"/>
              <a:t>8.5 Describe LAN topologies and architectures</a:t>
            </a:r>
          </a:p>
          <a:p>
            <a:pPr>
              <a:buFontTx/>
              <a:buNone/>
            </a:pPr>
            <a:r>
              <a:rPr lang="en-US" smtClean="0"/>
              <a:t>Topologies and architectures are building blocks for designing a computer network. A technician needs to understand how networks are designed in order to work on computers that are part of a network. There are two types of LAN topologies: physical and logical. </a:t>
            </a:r>
          </a:p>
          <a:p>
            <a:r>
              <a:rPr lang="en-US" smtClean="0"/>
              <a:t>A </a:t>
            </a:r>
            <a:r>
              <a:rPr lang="en-US" b="1" smtClean="0"/>
              <a:t>physical topology</a:t>
            </a:r>
            <a:r>
              <a:rPr lang="en-US" smtClean="0"/>
              <a:t> is the physical layout of the components on the network. </a:t>
            </a:r>
          </a:p>
          <a:p>
            <a:r>
              <a:rPr lang="en-US" smtClean="0"/>
              <a:t>A </a:t>
            </a:r>
            <a:r>
              <a:rPr lang="en-US" b="1" smtClean="0"/>
              <a:t>logical topology</a:t>
            </a:r>
            <a:r>
              <a:rPr lang="en-US" smtClean="0"/>
              <a:t> determines how the hosts communicate across a medium, such as a cable or the airwaves. </a:t>
            </a:r>
          </a:p>
          <a:p>
            <a:pPr>
              <a:buFontTx/>
              <a:buNone/>
            </a:pPr>
            <a:r>
              <a:rPr lang="en-US" smtClean="0"/>
              <a:t>Topologies are commonly represented as network diagrams. </a:t>
            </a:r>
          </a:p>
          <a:p>
            <a:pPr>
              <a:buFontTx/>
              <a:buNone/>
            </a:pPr>
            <a:r>
              <a:rPr lang="en-US" smtClean="0"/>
              <a:t>A LAN architecture is built around a topology. LAN architecture comprises all the components that make up the structure of a communications system. These components include the hardware, software, protocols, and sequence of operations.</a:t>
            </a:r>
          </a:p>
          <a:p>
            <a:pPr>
              <a:buFontTx/>
              <a:buNone/>
            </a:pPr>
            <a:r>
              <a:rPr lang="en-US" smtClean="0"/>
              <a:t>After completing this section, students will meet these objectives:</a:t>
            </a:r>
          </a:p>
          <a:p>
            <a:r>
              <a:rPr lang="en-US" smtClean="0"/>
              <a:t>Describe LAN topologies </a:t>
            </a:r>
          </a:p>
          <a:p>
            <a:r>
              <a:rPr lang="en-US" smtClean="0"/>
              <a:t>Describe LAN architectures </a:t>
            </a:r>
          </a:p>
        </p:txBody>
      </p:sp>
    </p:spTree>
    <p:extLst>
      <p:ext uri="{BB962C8B-B14F-4D97-AF65-F5344CB8AC3E}">
        <p14:creationId xmlns:p14="http://schemas.microsoft.com/office/powerpoint/2010/main" val="3381150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a:ln/>
        </p:spPr>
      </p:sp>
      <p:sp>
        <p:nvSpPr>
          <p:cNvPr id="49155" name="Notes Placeholder 2"/>
          <p:cNvSpPr>
            <a:spLocks noGrp="1"/>
          </p:cNvSpPr>
          <p:nvPr>
            <p:ph type="body" idx="1"/>
          </p:nvPr>
        </p:nvSpPr>
        <p:spPr>
          <a:noFill/>
          <a:ln/>
        </p:spPr>
        <p:txBody>
          <a:bodyPr/>
          <a:lstStyle/>
          <a:p>
            <a:endParaRPr lang="en-US" smtClean="0"/>
          </a:p>
        </p:txBody>
      </p:sp>
      <p:sp>
        <p:nvSpPr>
          <p:cNvPr id="49156" name="Slide Number Placeholder 3"/>
          <p:cNvSpPr>
            <a:spLocks noGrp="1"/>
          </p:cNvSpPr>
          <p:nvPr>
            <p:ph type="sldNum" sz="quarter" idx="5"/>
          </p:nvPr>
        </p:nvSpPr>
        <p:spPr>
          <a:noFill/>
        </p:spPr>
        <p:txBody>
          <a:bodyPr/>
          <a:lstStyle/>
          <a:p>
            <a:fld id="{D52D9098-7ACC-4008-9D24-E40D731E7776}" type="slidenum">
              <a:rPr lang="en-US" smtClean="0"/>
              <a:pPr/>
              <a:t>18</a:t>
            </a:fld>
            <a:endParaRPr lang="en-US" smtClean="0"/>
          </a:p>
        </p:txBody>
      </p:sp>
    </p:spTree>
    <p:extLst>
      <p:ext uri="{BB962C8B-B14F-4D97-AF65-F5344CB8AC3E}">
        <p14:creationId xmlns:p14="http://schemas.microsoft.com/office/powerpoint/2010/main" val="418082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11"/>
          <p:cNvSpPr>
            <a:spLocks noGrp="1" noChangeArrowheads="1"/>
          </p:cNvSpPr>
          <p:nvPr>
            <p:ph type="sldNum" sz="quarter" idx="5"/>
          </p:nvPr>
        </p:nvSpPr>
        <p:spPr>
          <a:noFill/>
        </p:spPr>
        <p:txBody>
          <a:bodyPr/>
          <a:lstStyle>
            <a:lvl1pPr defTabSz="903288">
              <a:lnSpc>
                <a:spcPct val="90000"/>
              </a:lnSpc>
              <a:spcBef>
                <a:spcPct val="50000"/>
              </a:spcBef>
              <a:buSzPct val="100000"/>
              <a:buChar char="•"/>
              <a:defRPr sz="1200">
                <a:solidFill>
                  <a:schemeClr val="tx1"/>
                </a:solidFill>
                <a:latin typeface="Arial" panose="020B0604020202020204" pitchFamily="34" charset="0"/>
              </a:defRPr>
            </a:lvl1pPr>
            <a:lvl2pPr marL="742950" indent="-285750" defTabSz="903288">
              <a:lnSpc>
                <a:spcPct val="90000"/>
              </a:lnSpc>
              <a:spcBef>
                <a:spcPct val="35000"/>
              </a:spcBef>
              <a:buSzPct val="100000"/>
              <a:buChar char="•"/>
              <a:defRPr sz="1200">
                <a:solidFill>
                  <a:schemeClr val="tx1"/>
                </a:solidFill>
                <a:latin typeface="Arial" panose="020B0604020202020204" pitchFamily="34" charset="0"/>
              </a:defRPr>
            </a:lvl2pPr>
            <a:lvl3pPr marL="1143000" indent="-228600" defTabSz="903288">
              <a:lnSpc>
                <a:spcPct val="90000"/>
              </a:lnSpc>
              <a:spcBef>
                <a:spcPct val="35000"/>
              </a:spcBef>
              <a:buSzPct val="100000"/>
              <a:buChar char="•"/>
              <a:defRPr sz="1200">
                <a:solidFill>
                  <a:schemeClr val="tx1"/>
                </a:solidFill>
                <a:latin typeface="Arial" panose="020B0604020202020204" pitchFamily="34" charset="0"/>
              </a:defRPr>
            </a:lvl3pPr>
            <a:lvl4pPr marL="1600200" indent="-228600" defTabSz="903288">
              <a:lnSpc>
                <a:spcPct val="90000"/>
              </a:lnSpc>
              <a:spcBef>
                <a:spcPct val="35000"/>
              </a:spcBef>
              <a:buSzPct val="100000"/>
              <a:buChar char="•"/>
              <a:defRPr sz="1200">
                <a:solidFill>
                  <a:schemeClr val="tx1"/>
                </a:solidFill>
                <a:latin typeface="Arial" panose="020B0604020202020204" pitchFamily="34" charset="0"/>
              </a:defRPr>
            </a:lvl4pPr>
            <a:lvl5pPr marL="2057400" indent="-228600" defTabSz="903288">
              <a:lnSpc>
                <a:spcPct val="90000"/>
              </a:lnSpc>
              <a:spcBef>
                <a:spcPct val="35000"/>
              </a:spcBef>
              <a:buSzPct val="100000"/>
              <a:buChar char="•"/>
              <a:defRPr sz="1200">
                <a:solidFill>
                  <a:schemeClr val="tx1"/>
                </a:solidFill>
                <a:latin typeface="Arial" panose="020B0604020202020204" pitchFamily="34" charset="0"/>
              </a:defRPr>
            </a:lvl5pPr>
            <a:lvl6pPr marL="25146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6pPr>
            <a:lvl7pPr marL="29718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7pPr>
            <a:lvl8pPr marL="34290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8pPr>
            <a:lvl9pPr marL="38862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9pPr>
          </a:lstStyle>
          <a:p>
            <a:pPr>
              <a:lnSpc>
                <a:spcPct val="100000"/>
              </a:lnSpc>
              <a:spcBef>
                <a:spcPct val="0"/>
              </a:spcBef>
              <a:buSzTx/>
              <a:buFontTx/>
              <a:buNone/>
            </a:pPr>
            <a:fld id="{8A0E4B66-3110-4E56-9281-C2629FE8F234}" type="slidenum">
              <a:rPr lang="en-US" sz="800" smtClean="0"/>
              <a:pPr>
                <a:lnSpc>
                  <a:spcPct val="100000"/>
                </a:lnSpc>
                <a:spcBef>
                  <a:spcPct val="0"/>
                </a:spcBef>
                <a:buSzTx/>
                <a:buFontTx/>
                <a:buNone/>
              </a:pPr>
              <a:t>22</a:t>
            </a:fld>
            <a:endParaRPr lang="en-US" sz="800" smtClean="0"/>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noFill/>
        </p:spPr>
        <p:txBody>
          <a:bodyPr/>
          <a:lstStyle/>
          <a:p>
            <a:pPr>
              <a:buFontTx/>
              <a:buNone/>
            </a:pPr>
            <a:r>
              <a:rPr lang="en-US" smtClean="0"/>
              <a:t>Slide 22 – IP Address Configuration</a:t>
            </a:r>
          </a:p>
          <a:p>
            <a:pPr>
              <a:buFontTx/>
              <a:buNone/>
            </a:pPr>
            <a:r>
              <a:rPr lang="en-US" smtClean="0"/>
              <a:t>8.3.2 Describe IP addressing</a:t>
            </a:r>
          </a:p>
          <a:p>
            <a:pPr>
              <a:buFontTx/>
              <a:buNone/>
            </a:pPr>
            <a:r>
              <a:rPr lang="en-US" smtClean="0"/>
              <a:t>Manual IP address configuration</a:t>
            </a:r>
          </a:p>
          <a:p>
            <a:r>
              <a:rPr lang="en-US" smtClean="0"/>
              <a:t>In a network with a small number of hosts, it is easy to manually configure each device with the proper IP address.</a:t>
            </a:r>
          </a:p>
          <a:p>
            <a:r>
              <a:rPr lang="en-US" smtClean="0"/>
              <a:t>A network administrator who understands IP addressing should assign the addresses and should know how to choose a valid address for a particular network.</a:t>
            </a:r>
          </a:p>
          <a:p>
            <a:r>
              <a:rPr lang="en-US" smtClean="0"/>
              <a:t>To manually enter an IP address on a host, go to the TCP/IP settings in the Properties window for the Network Interface Card (NIC). The NIC is the hardware that enables a computer to connect to a network. It has an address called the Media Access Control (MAC) address. Whereas the IP address is a logical address that is defined by the network administrator, a MAC address is "burned-in" or permanently programmed into the NIC when it is manufactured. The IP address of a NIC can be changed, but the MAC address never changes. </a:t>
            </a:r>
          </a:p>
          <a:p>
            <a:r>
              <a:rPr lang="en-US" smtClean="0"/>
              <a:t>The main difference between an IP address and a MAC address is that the MAC address is used to deliver frames on the LAN, while an IP address is used to transport frames outside the LAN. A frame is a data packet, along with address information added to the beginning and end of the packet before transmission over the network. Once a frame is delivered to the destination LAN, the MAC address is used to deliver the frame to the end host on that LAN.</a:t>
            </a:r>
          </a:p>
          <a:p>
            <a:pPr>
              <a:buFontTx/>
              <a:buNone/>
            </a:pPr>
            <a:r>
              <a:rPr lang="en-US" smtClean="0"/>
              <a:t>Dynamic IP address configuration</a:t>
            </a:r>
          </a:p>
          <a:p>
            <a:r>
              <a:rPr lang="en-US" smtClean="0"/>
              <a:t>If more than a few computers comprise the LAN, manually configuring IP addresses for every host on the network can be time-consuming and prone to errors. In this case, the use of a Dynamic Host Configuration Protocol (DHCP) server would automatically assign IP addresses and greatly simplify the addressing process.</a:t>
            </a:r>
            <a:endParaRPr lang="en-US" b="1" smtClean="0"/>
          </a:p>
          <a:p>
            <a:pPr>
              <a:buFontTx/>
              <a:buNone/>
            </a:pPr>
            <a:r>
              <a:rPr lang="en-US" b="1" smtClean="0"/>
              <a:t>Student Activity: </a:t>
            </a:r>
            <a:r>
              <a:rPr lang="en-US" smtClean="0"/>
              <a:t>The student course content includes worksheet, 8.3.2 Identify IP Address Classes. To complete this worksheet, students will specify the IP Address Class for each given IP address and mask. </a:t>
            </a:r>
          </a:p>
        </p:txBody>
      </p:sp>
    </p:spTree>
    <p:extLst>
      <p:ext uri="{BB962C8B-B14F-4D97-AF65-F5344CB8AC3E}">
        <p14:creationId xmlns:p14="http://schemas.microsoft.com/office/powerpoint/2010/main" val="25037783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11"/>
          <p:cNvSpPr>
            <a:spLocks noGrp="1" noChangeArrowheads="1"/>
          </p:cNvSpPr>
          <p:nvPr>
            <p:ph type="sldNum" sz="quarter" idx="5"/>
          </p:nvPr>
        </p:nvSpPr>
        <p:spPr>
          <a:noFill/>
        </p:spPr>
        <p:txBody>
          <a:bodyPr/>
          <a:lstStyle>
            <a:lvl1pPr defTabSz="903288">
              <a:lnSpc>
                <a:spcPct val="90000"/>
              </a:lnSpc>
              <a:spcBef>
                <a:spcPct val="50000"/>
              </a:spcBef>
              <a:buSzPct val="100000"/>
              <a:buChar char="•"/>
              <a:defRPr sz="1200">
                <a:solidFill>
                  <a:schemeClr val="tx1"/>
                </a:solidFill>
                <a:latin typeface="Arial" panose="020B0604020202020204" pitchFamily="34" charset="0"/>
              </a:defRPr>
            </a:lvl1pPr>
            <a:lvl2pPr marL="742950" indent="-285750" defTabSz="903288">
              <a:lnSpc>
                <a:spcPct val="90000"/>
              </a:lnSpc>
              <a:spcBef>
                <a:spcPct val="35000"/>
              </a:spcBef>
              <a:buSzPct val="100000"/>
              <a:buChar char="•"/>
              <a:defRPr sz="1200">
                <a:solidFill>
                  <a:schemeClr val="tx1"/>
                </a:solidFill>
                <a:latin typeface="Arial" panose="020B0604020202020204" pitchFamily="34" charset="0"/>
              </a:defRPr>
            </a:lvl2pPr>
            <a:lvl3pPr marL="1143000" indent="-228600" defTabSz="903288">
              <a:lnSpc>
                <a:spcPct val="90000"/>
              </a:lnSpc>
              <a:spcBef>
                <a:spcPct val="35000"/>
              </a:spcBef>
              <a:buSzPct val="100000"/>
              <a:buChar char="•"/>
              <a:defRPr sz="1200">
                <a:solidFill>
                  <a:schemeClr val="tx1"/>
                </a:solidFill>
                <a:latin typeface="Arial" panose="020B0604020202020204" pitchFamily="34" charset="0"/>
              </a:defRPr>
            </a:lvl3pPr>
            <a:lvl4pPr marL="1600200" indent="-228600" defTabSz="903288">
              <a:lnSpc>
                <a:spcPct val="90000"/>
              </a:lnSpc>
              <a:spcBef>
                <a:spcPct val="35000"/>
              </a:spcBef>
              <a:buSzPct val="100000"/>
              <a:buChar char="•"/>
              <a:defRPr sz="1200">
                <a:solidFill>
                  <a:schemeClr val="tx1"/>
                </a:solidFill>
                <a:latin typeface="Arial" panose="020B0604020202020204" pitchFamily="34" charset="0"/>
              </a:defRPr>
            </a:lvl4pPr>
            <a:lvl5pPr marL="2057400" indent="-228600" defTabSz="903288">
              <a:lnSpc>
                <a:spcPct val="90000"/>
              </a:lnSpc>
              <a:spcBef>
                <a:spcPct val="35000"/>
              </a:spcBef>
              <a:buSzPct val="100000"/>
              <a:buChar char="•"/>
              <a:defRPr sz="1200">
                <a:solidFill>
                  <a:schemeClr val="tx1"/>
                </a:solidFill>
                <a:latin typeface="Arial" panose="020B0604020202020204" pitchFamily="34" charset="0"/>
              </a:defRPr>
            </a:lvl5pPr>
            <a:lvl6pPr marL="25146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6pPr>
            <a:lvl7pPr marL="29718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7pPr>
            <a:lvl8pPr marL="34290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8pPr>
            <a:lvl9pPr marL="38862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9pPr>
          </a:lstStyle>
          <a:p>
            <a:pPr>
              <a:lnSpc>
                <a:spcPct val="100000"/>
              </a:lnSpc>
              <a:spcBef>
                <a:spcPct val="0"/>
              </a:spcBef>
              <a:buSzTx/>
              <a:buFontTx/>
              <a:buNone/>
            </a:pPr>
            <a:fld id="{6808A122-6761-4D6A-B27D-4A5E74B11722}" type="slidenum">
              <a:rPr lang="en-US" sz="800" smtClean="0"/>
              <a:pPr>
                <a:lnSpc>
                  <a:spcPct val="100000"/>
                </a:lnSpc>
                <a:spcBef>
                  <a:spcPct val="0"/>
                </a:spcBef>
                <a:buSzTx/>
                <a:buFontTx/>
                <a:buNone/>
              </a:pPr>
              <a:t>23</a:t>
            </a:fld>
            <a:endParaRPr lang="en-US" sz="800" smtClean="0"/>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p:spPr>
        <p:txBody>
          <a:bodyPr/>
          <a:lstStyle/>
          <a:p>
            <a:pPr marL="228600" indent="-228600">
              <a:buFontTx/>
              <a:buNone/>
            </a:pPr>
            <a:r>
              <a:rPr lang="en-US" smtClean="0"/>
              <a:t>Slide 26 – Internet Protocols</a:t>
            </a:r>
          </a:p>
          <a:p>
            <a:pPr marL="228600" indent="-228600">
              <a:buFontTx/>
              <a:buNone/>
            </a:pPr>
            <a:r>
              <a:rPr lang="en-US" smtClean="0"/>
              <a:t>8.3.4 Describe Internet protocols and applications</a:t>
            </a:r>
          </a:p>
          <a:p>
            <a:pPr marL="228600" indent="-228600">
              <a:buFontTx/>
              <a:buNone/>
            </a:pPr>
            <a:r>
              <a:rPr lang="en-US" smtClean="0"/>
              <a:t>A protocol is a set of rules. Internet protocols are sets of rules governing communication within and between computers on a network. Protocol specifications define the format of the messages that are exchanged.</a:t>
            </a:r>
          </a:p>
          <a:p>
            <a:pPr marL="228600" indent="-228600"/>
            <a:r>
              <a:rPr lang="en-US" smtClean="0"/>
              <a:t>Timing is crucial to network operation. Protocols require messages to arrive within certain time intervals so that computers will not wait indefinitely for messages that may have been lost. Therefore, systems maintain one or more timers during transmission of data. Protocols also initiate alternative actions if the network does not meet the timing rules.</a:t>
            </a:r>
          </a:p>
          <a:p>
            <a:pPr marL="228600" indent="-228600">
              <a:buFontTx/>
              <a:buNone/>
            </a:pPr>
            <a:r>
              <a:rPr lang="en-US" smtClean="0"/>
              <a:t>Many protocols consist of a suite of other protocols that are stacked in layers. These layers depend on the operation of the other layers in the suite to function properly.</a:t>
            </a:r>
          </a:p>
          <a:p>
            <a:pPr marL="228600" indent="-228600"/>
            <a:r>
              <a:rPr lang="en-US" smtClean="0"/>
              <a:t>These are the main functions of protocols:</a:t>
            </a:r>
          </a:p>
          <a:p>
            <a:pPr marL="590550" lvl="1" indent="-228600"/>
            <a:r>
              <a:rPr lang="en-US" smtClean="0"/>
              <a:t>Identifying errors</a:t>
            </a:r>
          </a:p>
          <a:p>
            <a:pPr marL="590550" lvl="1" indent="-228600"/>
            <a:r>
              <a:rPr lang="en-US" smtClean="0"/>
              <a:t>Compressing the data</a:t>
            </a:r>
          </a:p>
          <a:p>
            <a:pPr marL="590550" lvl="1" indent="-228600"/>
            <a:r>
              <a:rPr lang="en-US" smtClean="0"/>
              <a:t>Deciding how data is to be sent</a:t>
            </a:r>
          </a:p>
          <a:p>
            <a:pPr marL="590550" lvl="1" indent="-228600"/>
            <a:r>
              <a:rPr lang="en-US" smtClean="0"/>
              <a:t>Addressing data</a:t>
            </a:r>
          </a:p>
          <a:p>
            <a:pPr marL="590550" lvl="1" indent="-228600"/>
            <a:r>
              <a:rPr lang="en-US" smtClean="0"/>
              <a:t>Deciding how to announce sent and received data </a:t>
            </a:r>
          </a:p>
        </p:txBody>
      </p:sp>
    </p:spTree>
    <p:extLst>
      <p:ext uri="{BB962C8B-B14F-4D97-AF65-F5344CB8AC3E}">
        <p14:creationId xmlns:p14="http://schemas.microsoft.com/office/powerpoint/2010/main" val="31975622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11"/>
          <p:cNvSpPr>
            <a:spLocks noGrp="1" noChangeArrowheads="1"/>
          </p:cNvSpPr>
          <p:nvPr>
            <p:ph type="sldNum" sz="quarter" idx="5"/>
          </p:nvPr>
        </p:nvSpPr>
        <p:spPr>
          <a:noFill/>
        </p:spPr>
        <p:txBody>
          <a:bodyPr/>
          <a:lstStyle>
            <a:lvl1pPr defTabSz="903288">
              <a:lnSpc>
                <a:spcPct val="90000"/>
              </a:lnSpc>
              <a:spcBef>
                <a:spcPct val="50000"/>
              </a:spcBef>
              <a:buSzPct val="100000"/>
              <a:buChar char="•"/>
              <a:defRPr sz="1200">
                <a:solidFill>
                  <a:schemeClr val="tx1"/>
                </a:solidFill>
                <a:latin typeface="Arial" panose="020B0604020202020204" pitchFamily="34" charset="0"/>
              </a:defRPr>
            </a:lvl1pPr>
            <a:lvl2pPr marL="742950" indent="-285750" defTabSz="903288">
              <a:lnSpc>
                <a:spcPct val="90000"/>
              </a:lnSpc>
              <a:spcBef>
                <a:spcPct val="35000"/>
              </a:spcBef>
              <a:buSzPct val="100000"/>
              <a:buChar char="•"/>
              <a:defRPr sz="1200">
                <a:solidFill>
                  <a:schemeClr val="tx1"/>
                </a:solidFill>
                <a:latin typeface="Arial" panose="020B0604020202020204" pitchFamily="34" charset="0"/>
              </a:defRPr>
            </a:lvl2pPr>
            <a:lvl3pPr marL="1143000" indent="-228600" defTabSz="903288">
              <a:lnSpc>
                <a:spcPct val="90000"/>
              </a:lnSpc>
              <a:spcBef>
                <a:spcPct val="35000"/>
              </a:spcBef>
              <a:buSzPct val="100000"/>
              <a:buChar char="•"/>
              <a:defRPr sz="1200">
                <a:solidFill>
                  <a:schemeClr val="tx1"/>
                </a:solidFill>
                <a:latin typeface="Arial" panose="020B0604020202020204" pitchFamily="34" charset="0"/>
              </a:defRPr>
            </a:lvl3pPr>
            <a:lvl4pPr marL="1600200" indent="-228600" defTabSz="903288">
              <a:lnSpc>
                <a:spcPct val="90000"/>
              </a:lnSpc>
              <a:spcBef>
                <a:spcPct val="35000"/>
              </a:spcBef>
              <a:buSzPct val="100000"/>
              <a:buChar char="•"/>
              <a:defRPr sz="1200">
                <a:solidFill>
                  <a:schemeClr val="tx1"/>
                </a:solidFill>
                <a:latin typeface="Arial" panose="020B0604020202020204" pitchFamily="34" charset="0"/>
              </a:defRPr>
            </a:lvl4pPr>
            <a:lvl5pPr marL="2057400" indent="-228600" defTabSz="903288">
              <a:lnSpc>
                <a:spcPct val="90000"/>
              </a:lnSpc>
              <a:spcBef>
                <a:spcPct val="35000"/>
              </a:spcBef>
              <a:buSzPct val="100000"/>
              <a:buChar char="•"/>
              <a:defRPr sz="1200">
                <a:solidFill>
                  <a:schemeClr val="tx1"/>
                </a:solidFill>
                <a:latin typeface="Arial" panose="020B0604020202020204" pitchFamily="34" charset="0"/>
              </a:defRPr>
            </a:lvl5pPr>
            <a:lvl6pPr marL="25146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6pPr>
            <a:lvl7pPr marL="29718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7pPr>
            <a:lvl8pPr marL="34290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8pPr>
            <a:lvl9pPr marL="38862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9pPr>
          </a:lstStyle>
          <a:p>
            <a:pPr>
              <a:lnSpc>
                <a:spcPct val="100000"/>
              </a:lnSpc>
              <a:spcBef>
                <a:spcPct val="0"/>
              </a:spcBef>
              <a:buSzTx/>
              <a:buFontTx/>
              <a:buNone/>
            </a:pPr>
            <a:fld id="{F1599F85-B620-4478-AE51-7FA967F1F9C8}" type="slidenum">
              <a:rPr lang="en-US" sz="800" smtClean="0"/>
              <a:pPr>
                <a:lnSpc>
                  <a:spcPct val="100000"/>
                </a:lnSpc>
                <a:spcBef>
                  <a:spcPct val="0"/>
                </a:spcBef>
                <a:buSzTx/>
                <a:buFontTx/>
                <a:buNone/>
              </a:pPr>
              <a:t>24</a:t>
            </a:fld>
            <a:endParaRPr lang="en-US" sz="800" smtClean="0"/>
          </a:p>
        </p:txBody>
      </p:sp>
      <p:sp>
        <p:nvSpPr>
          <p:cNvPr id="66563" name="Rectangle 2"/>
          <p:cNvSpPr>
            <a:spLocks noGrp="1" noRot="1" noChangeAspect="1" noChangeArrowheads="1" noTextEdit="1"/>
          </p:cNvSpPr>
          <p:nvPr>
            <p:ph type="sldImg"/>
          </p:nvPr>
        </p:nvSpPr>
        <p:spPr>
          <a:ln/>
        </p:spPr>
      </p:sp>
      <p:sp>
        <p:nvSpPr>
          <p:cNvPr id="66564" name="Rectangle 3"/>
          <p:cNvSpPr>
            <a:spLocks noGrp="1" noChangeArrowheads="1"/>
          </p:cNvSpPr>
          <p:nvPr>
            <p:ph type="body" idx="1"/>
          </p:nvPr>
        </p:nvSpPr>
        <p:spPr>
          <a:noFill/>
        </p:spPr>
        <p:txBody>
          <a:bodyPr/>
          <a:lstStyle/>
          <a:p>
            <a:pPr>
              <a:buFontTx/>
              <a:buNone/>
            </a:pPr>
            <a:r>
              <a:rPr lang="en-US" smtClean="0"/>
              <a:t>Slide 31 – Physical Network Components</a:t>
            </a:r>
          </a:p>
          <a:p>
            <a:pPr>
              <a:buFontTx/>
              <a:buNone/>
            </a:pPr>
            <a:r>
              <a:rPr lang="en-US" smtClean="0"/>
              <a:t>8.4 Describe the physical components of a network</a:t>
            </a:r>
          </a:p>
          <a:p>
            <a:pPr>
              <a:buFontTx/>
              <a:buNone/>
            </a:pPr>
            <a:r>
              <a:rPr lang="en-US" smtClean="0"/>
              <a:t>There are many devices that can be used in a network to provide connectivity. The device you use will depend on how many devices you are connecting, the type of connections that they use, and the speed at which the devices operate. These are the most common devices on a network:</a:t>
            </a:r>
          </a:p>
          <a:p>
            <a:r>
              <a:rPr lang="en-US" smtClean="0"/>
              <a:t>Computers </a:t>
            </a:r>
          </a:p>
          <a:p>
            <a:r>
              <a:rPr lang="en-US" smtClean="0"/>
              <a:t>Hubs </a:t>
            </a:r>
          </a:p>
          <a:p>
            <a:r>
              <a:rPr lang="en-US" smtClean="0"/>
              <a:t>Switches </a:t>
            </a:r>
          </a:p>
          <a:p>
            <a:r>
              <a:rPr lang="en-US" smtClean="0"/>
              <a:t>Routers </a:t>
            </a:r>
          </a:p>
          <a:p>
            <a:r>
              <a:rPr lang="en-US" smtClean="0"/>
              <a:t>Wireless access points </a:t>
            </a:r>
          </a:p>
          <a:p>
            <a:pPr>
              <a:buFontTx/>
              <a:buNone/>
            </a:pPr>
            <a:r>
              <a:rPr lang="en-US" smtClean="0"/>
              <a:t>The physical components of a network are needed to move data between these devices. The characteristics of the media determine where and how the components are used. These are the most common media used on networks:</a:t>
            </a:r>
          </a:p>
          <a:p>
            <a:r>
              <a:rPr lang="en-US" smtClean="0"/>
              <a:t>Twisted-pair copper cabling</a:t>
            </a:r>
          </a:p>
          <a:p>
            <a:r>
              <a:rPr lang="en-US" smtClean="0"/>
              <a:t>Fiber-optic cabling </a:t>
            </a:r>
          </a:p>
          <a:p>
            <a:r>
              <a:rPr lang="en-US" smtClean="0"/>
              <a:t>Radio waves </a:t>
            </a:r>
          </a:p>
          <a:p>
            <a:pPr>
              <a:buFontTx/>
              <a:buNone/>
            </a:pPr>
            <a:r>
              <a:rPr lang="en-US" smtClean="0"/>
              <a:t>After completing this section, students will meet these objectives:</a:t>
            </a:r>
          </a:p>
          <a:p>
            <a:r>
              <a:rPr lang="en-US" smtClean="0"/>
              <a:t>Identify names, purposes, and characteristics of network devices </a:t>
            </a:r>
          </a:p>
          <a:p>
            <a:r>
              <a:rPr lang="en-US" smtClean="0"/>
              <a:t>Identify names, purposes, and characteristics of the common network cables </a:t>
            </a:r>
          </a:p>
        </p:txBody>
      </p:sp>
    </p:spTree>
    <p:extLst>
      <p:ext uri="{BB962C8B-B14F-4D97-AF65-F5344CB8AC3E}">
        <p14:creationId xmlns:p14="http://schemas.microsoft.com/office/powerpoint/2010/main" val="751397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11"/>
          <p:cNvSpPr>
            <a:spLocks noGrp="1" noChangeArrowheads="1"/>
          </p:cNvSpPr>
          <p:nvPr>
            <p:ph type="sldNum" sz="quarter" idx="5"/>
          </p:nvPr>
        </p:nvSpPr>
        <p:spPr>
          <a:noFill/>
        </p:spPr>
        <p:txBody>
          <a:bodyPr/>
          <a:lstStyle>
            <a:lvl1pPr defTabSz="903288">
              <a:lnSpc>
                <a:spcPct val="90000"/>
              </a:lnSpc>
              <a:spcBef>
                <a:spcPct val="50000"/>
              </a:spcBef>
              <a:buSzPct val="100000"/>
              <a:buChar char="•"/>
              <a:defRPr sz="1200">
                <a:solidFill>
                  <a:schemeClr val="tx1"/>
                </a:solidFill>
                <a:latin typeface="Arial" panose="020B0604020202020204" pitchFamily="34" charset="0"/>
              </a:defRPr>
            </a:lvl1pPr>
            <a:lvl2pPr marL="742950" indent="-285750" defTabSz="903288">
              <a:lnSpc>
                <a:spcPct val="90000"/>
              </a:lnSpc>
              <a:spcBef>
                <a:spcPct val="35000"/>
              </a:spcBef>
              <a:buSzPct val="100000"/>
              <a:buChar char="•"/>
              <a:defRPr sz="1200">
                <a:solidFill>
                  <a:schemeClr val="tx1"/>
                </a:solidFill>
                <a:latin typeface="Arial" panose="020B0604020202020204" pitchFamily="34" charset="0"/>
              </a:defRPr>
            </a:lvl2pPr>
            <a:lvl3pPr marL="1143000" indent="-228600" defTabSz="903288">
              <a:lnSpc>
                <a:spcPct val="90000"/>
              </a:lnSpc>
              <a:spcBef>
                <a:spcPct val="35000"/>
              </a:spcBef>
              <a:buSzPct val="100000"/>
              <a:buChar char="•"/>
              <a:defRPr sz="1200">
                <a:solidFill>
                  <a:schemeClr val="tx1"/>
                </a:solidFill>
                <a:latin typeface="Arial" panose="020B0604020202020204" pitchFamily="34" charset="0"/>
              </a:defRPr>
            </a:lvl3pPr>
            <a:lvl4pPr marL="1600200" indent="-228600" defTabSz="903288">
              <a:lnSpc>
                <a:spcPct val="90000"/>
              </a:lnSpc>
              <a:spcBef>
                <a:spcPct val="35000"/>
              </a:spcBef>
              <a:buSzPct val="100000"/>
              <a:buChar char="•"/>
              <a:defRPr sz="1200">
                <a:solidFill>
                  <a:schemeClr val="tx1"/>
                </a:solidFill>
                <a:latin typeface="Arial" panose="020B0604020202020204" pitchFamily="34" charset="0"/>
              </a:defRPr>
            </a:lvl4pPr>
            <a:lvl5pPr marL="2057400" indent="-228600" defTabSz="903288">
              <a:lnSpc>
                <a:spcPct val="90000"/>
              </a:lnSpc>
              <a:spcBef>
                <a:spcPct val="35000"/>
              </a:spcBef>
              <a:buSzPct val="100000"/>
              <a:buChar char="•"/>
              <a:defRPr sz="1200">
                <a:solidFill>
                  <a:schemeClr val="tx1"/>
                </a:solidFill>
                <a:latin typeface="Arial" panose="020B0604020202020204" pitchFamily="34" charset="0"/>
              </a:defRPr>
            </a:lvl5pPr>
            <a:lvl6pPr marL="25146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6pPr>
            <a:lvl7pPr marL="29718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7pPr>
            <a:lvl8pPr marL="34290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8pPr>
            <a:lvl9pPr marL="38862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9pPr>
          </a:lstStyle>
          <a:p>
            <a:pPr>
              <a:lnSpc>
                <a:spcPct val="100000"/>
              </a:lnSpc>
              <a:spcBef>
                <a:spcPct val="0"/>
              </a:spcBef>
              <a:buSzTx/>
              <a:buFontTx/>
              <a:buNone/>
            </a:pPr>
            <a:fld id="{CB3D5F1D-6756-42DC-8FD1-10EB84C6C188}" type="slidenum">
              <a:rPr lang="en-US" sz="800" smtClean="0"/>
              <a:pPr>
                <a:lnSpc>
                  <a:spcPct val="100000"/>
                </a:lnSpc>
                <a:spcBef>
                  <a:spcPct val="0"/>
                </a:spcBef>
                <a:buSzTx/>
                <a:buFontTx/>
                <a:buNone/>
              </a:pPr>
              <a:t>25</a:t>
            </a:fld>
            <a:endParaRPr lang="en-US" sz="800" smtClean="0"/>
          </a:p>
        </p:txBody>
      </p:sp>
      <p:sp>
        <p:nvSpPr>
          <p:cNvPr id="68611" name="Rectangle 2"/>
          <p:cNvSpPr>
            <a:spLocks noGrp="1" noRot="1" noChangeAspect="1" noChangeArrowheads="1" noTextEdit="1"/>
          </p:cNvSpPr>
          <p:nvPr>
            <p:ph type="sldImg"/>
          </p:nvPr>
        </p:nvSpPr>
        <p:spPr>
          <a:ln/>
        </p:spPr>
      </p:sp>
      <p:sp>
        <p:nvSpPr>
          <p:cNvPr id="68612" name="Rectangle 3"/>
          <p:cNvSpPr>
            <a:spLocks noGrp="1" noChangeArrowheads="1"/>
          </p:cNvSpPr>
          <p:nvPr>
            <p:ph type="body" idx="1"/>
          </p:nvPr>
        </p:nvSpPr>
        <p:spPr>
          <a:noFill/>
        </p:spPr>
        <p:txBody>
          <a:bodyPr/>
          <a:lstStyle/>
          <a:p>
            <a:pPr>
              <a:buFontTx/>
              <a:buNone/>
            </a:pPr>
            <a:r>
              <a:rPr lang="en-US" smtClean="0"/>
              <a:t>Slide 32 – Hubs</a:t>
            </a:r>
          </a:p>
          <a:p>
            <a:pPr>
              <a:buFontTx/>
              <a:buNone/>
            </a:pPr>
            <a:r>
              <a:rPr lang="en-US" smtClean="0"/>
              <a:t>8.4.1 Identify names, purposes, and characteristics of network devices </a:t>
            </a:r>
          </a:p>
          <a:p>
            <a:r>
              <a:rPr lang="en-US" smtClean="0"/>
              <a:t>To make data transmission more extensible and efficient than a simple peer-to-peer network, network designers use specialized network devices, such as hubs, switches, routers, and wireless access points, to send data between network devices. The type of connection that is needed determines the device that is used.</a:t>
            </a:r>
          </a:p>
          <a:p>
            <a:r>
              <a:rPr lang="en-US" smtClean="0"/>
              <a:t>Hubs are devices that extend the range of a network by receiving a signal on one port, then regenerating the signal and sending it out to all other ports. This process means that all traffic from a device connected to the hub is sent to all the other devices connected to the hub every time the hub transmits data. This causes a great amount of network traffic. Hubs are also called concentrators, because they serve as a central connection point for a LAN. </a:t>
            </a:r>
          </a:p>
        </p:txBody>
      </p:sp>
    </p:spTree>
    <p:extLst>
      <p:ext uri="{BB962C8B-B14F-4D97-AF65-F5344CB8AC3E}">
        <p14:creationId xmlns:p14="http://schemas.microsoft.com/office/powerpoint/2010/main" val="41436474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11"/>
          <p:cNvSpPr>
            <a:spLocks noGrp="1" noChangeArrowheads="1"/>
          </p:cNvSpPr>
          <p:nvPr>
            <p:ph type="sldNum" sz="quarter" idx="5"/>
          </p:nvPr>
        </p:nvSpPr>
        <p:spPr>
          <a:noFill/>
        </p:spPr>
        <p:txBody>
          <a:bodyPr/>
          <a:lstStyle>
            <a:lvl1pPr defTabSz="903288">
              <a:lnSpc>
                <a:spcPct val="90000"/>
              </a:lnSpc>
              <a:spcBef>
                <a:spcPct val="50000"/>
              </a:spcBef>
              <a:buSzPct val="100000"/>
              <a:buChar char="•"/>
              <a:defRPr sz="1200">
                <a:solidFill>
                  <a:schemeClr val="tx1"/>
                </a:solidFill>
                <a:latin typeface="Arial" panose="020B0604020202020204" pitchFamily="34" charset="0"/>
              </a:defRPr>
            </a:lvl1pPr>
            <a:lvl2pPr marL="742950" indent="-285750" defTabSz="903288">
              <a:lnSpc>
                <a:spcPct val="90000"/>
              </a:lnSpc>
              <a:spcBef>
                <a:spcPct val="35000"/>
              </a:spcBef>
              <a:buSzPct val="100000"/>
              <a:buChar char="•"/>
              <a:defRPr sz="1200">
                <a:solidFill>
                  <a:schemeClr val="tx1"/>
                </a:solidFill>
                <a:latin typeface="Arial" panose="020B0604020202020204" pitchFamily="34" charset="0"/>
              </a:defRPr>
            </a:lvl2pPr>
            <a:lvl3pPr marL="1143000" indent="-228600" defTabSz="903288">
              <a:lnSpc>
                <a:spcPct val="90000"/>
              </a:lnSpc>
              <a:spcBef>
                <a:spcPct val="35000"/>
              </a:spcBef>
              <a:buSzPct val="100000"/>
              <a:buChar char="•"/>
              <a:defRPr sz="1200">
                <a:solidFill>
                  <a:schemeClr val="tx1"/>
                </a:solidFill>
                <a:latin typeface="Arial" panose="020B0604020202020204" pitchFamily="34" charset="0"/>
              </a:defRPr>
            </a:lvl3pPr>
            <a:lvl4pPr marL="1600200" indent="-228600" defTabSz="903288">
              <a:lnSpc>
                <a:spcPct val="90000"/>
              </a:lnSpc>
              <a:spcBef>
                <a:spcPct val="35000"/>
              </a:spcBef>
              <a:buSzPct val="100000"/>
              <a:buChar char="•"/>
              <a:defRPr sz="1200">
                <a:solidFill>
                  <a:schemeClr val="tx1"/>
                </a:solidFill>
                <a:latin typeface="Arial" panose="020B0604020202020204" pitchFamily="34" charset="0"/>
              </a:defRPr>
            </a:lvl4pPr>
            <a:lvl5pPr marL="2057400" indent="-228600" defTabSz="903288">
              <a:lnSpc>
                <a:spcPct val="90000"/>
              </a:lnSpc>
              <a:spcBef>
                <a:spcPct val="35000"/>
              </a:spcBef>
              <a:buSzPct val="100000"/>
              <a:buChar char="•"/>
              <a:defRPr sz="1200">
                <a:solidFill>
                  <a:schemeClr val="tx1"/>
                </a:solidFill>
                <a:latin typeface="Arial" panose="020B0604020202020204" pitchFamily="34" charset="0"/>
              </a:defRPr>
            </a:lvl5pPr>
            <a:lvl6pPr marL="25146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6pPr>
            <a:lvl7pPr marL="29718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7pPr>
            <a:lvl8pPr marL="34290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8pPr>
            <a:lvl9pPr marL="38862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9pPr>
          </a:lstStyle>
          <a:p>
            <a:pPr>
              <a:lnSpc>
                <a:spcPct val="100000"/>
              </a:lnSpc>
              <a:spcBef>
                <a:spcPct val="0"/>
              </a:spcBef>
              <a:buSzTx/>
              <a:buFontTx/>
              <a:buNone/>
            </a:pPr>
            <a:fld id="{C7242F10-E225-4B80-AF02-051853BDE444}" type="slidenum">
              <a:rPr lang="en-US" sz="800" smtClean="0"/>
              <a:pPr>
                <a:lnSpc>
                  <a:spcPct val="100000"/>
                </a:lnSpc>
                <a:spcBef>
                  <a:spcPct val="0"/>
                </a:spcBef>
                <a:buSzTx/>
                <a:buFontTx/>
                <a:buNone/>
              </a:pPr>
              <a:t>26</a:t>
            </a:fld>
            <a:endParaRPr lang="en-US" sz="800" smtClean="0"/>
          </a:p>
        </p:txBody>
      </p:sp>
      <p:sp>
        <p:nvSpPr>
          <p:cNvPr id="70659" name="Rectangle 2"/>
          <p:cNvSpPr>
            <a:spLocks noGrp="1" noRot="1" noChangeAspect="1" noChangeArrowheads="1" noTextEdit="1"/>
          </p:cNvSpPr>
          <p:nvPr>
            <p:ph type="sldImg"/>
          </p:nvPr>
        </p:nvSpPr>
        <p:spPr>
          <a:ln/>
        </p:spPr>
      </p:sp>
      <p:sp>
        <p:nvSpPr>
          <p:cNvPr id="70660" name="Rectangle 3"/>
          <p:cNvSpPr>
            <a:spLocks noGrp="1" noChangeArrowheads="1"/>
          </p:cNvSpPr>
          <p:nvPr>
            <p:ph type="body" idx="1"/>
          </p:nvPr>
        </p:nvSpPr>
        <p:spPr>
          <a:noFill/>
        </p:spPr>
        <p:txBody>
          <a:bodyPr/>
          <a:lstStyle/>
          <a:p>
            <a:pPr>
              <a:buFontTx/>
              <a:buNone/>
            </a:pPr>
            <a:r>
              <a:rPr lang="en-US" smtClean="0"/>
              <a:t>Slide 33 – Bridges and Switches</a:t>
            </a:r>
          </a:p>
          <a:p>
            <a:pPr>
              <a:buFontTx/>
              <a:buNone/>
            </a:pPr>
            <a:r>
              <a:rPr lang="en-US" smtClean="0"/>
              <a:t>8.4.1 Identify names, purposes, and characteristics of network devices</a:t>
            </a:r>
          </a:p>
          <a:p>
            <a:r>
              <a:rPr lang="en-US" smtClean="0"/>
              <a:t>Files are broken up into small pieces of data, called packets, before they are transmitted over a network. This allows for error checking and easier retransmission if the packet is lost or corrupted. Address information is added to the beginning and to the end of packets before they are transmitted over the network. The packet, along with the address information, is called a frame. </a:t>
            </a:r>
          </a:p>
          <a:p>
            <a:pPr>
              <a:spcBef>
                <a:spcPts val="500"/>
              </a:spcBef>
              <a:spcAft>
                <a:spcPts val="500"/>
              </a:spcAft>
            </a:pPr>
            <a:r>
              <a:rPr lang="en-US" smtClean="0"/>
              <a:t>LANs are often divided into sections called </a:t>
            </a:r>
            <a:r>
              <a:rPr lang="en-US" smtClean="0">
                <a:solidFill>
                  <a:schemeClr val="accent2"/>
                </a:solidFill>
              </a:rPr>
              <a:t>segments</a:t>
            </a:r>
            <a:r>
              <a:rPr lang="en-US" smtClean="0"/>
              <a:t> bounded by bridges. </a:t>
            </a:r>
          </a:p>
          <a:p>
            <a:pPr>
              <a:spcBef>
                <a:spcPts val="500"/>
              </a:spcBef>
              <a:spcAft>
                <a:spcPts val="500"/>
              </a:spcAft>
            </a:pPr>
            <a:r>
              <a:rPr lang="en-US" smtClean="0"/>
              <a:t>A </a:t>
            </a:r>
            <a:r>
              <a:rPr lang="en-US" smtClean="0">
                <a:solidFill>
                  <a:schemeClr val="accent2"/>
                </a:solidFill>
              </a:rPr>
              <a:t>bridge</a:t>
            </a:r>
            <a:r>
              <a:rPr lang="en-US" smtClean="0"/>
              <a:t> has the intelligence to determine if an incoming frame is to be sent to a different segment, or dropped. This improves traffic flow of data by keeping frames from entering the wrong segment. A bridge has two ports.</a:t>
            </a:r>
          </a:p>
          <a:p>
            <a:r>
              <a:rPr lang="en-US" smtClean="0"/>
              <a:t>Switches are sometimes called multiport bridges. A typical bridge may have just two ports, linking two segments of the same network. A switch has several ports, depending on how many network segments are to be linked. A switch is a more sophisticated device than a bridge. A switch maintains a table of the MAC addresses for computers that are connected to each port. When a frame arrives at a port, the switch compares the address information in the frame to its MAC address table. The switch then determines which port to use to forward the frame.</a:t>
            </a:r>
          </a:p>
          <a:p>
            <a:pPr>
              <a:buFontTx/>
              <a:buNone/>
            </a:pPr>
            <a:endParaRPr lang="en-US" smtClean="0"/>
          </a:p>
        </p:txBody>
      </p:sp>
    </p:spTree>
    <p:extLst>
      <p:ext uri="{BB962C8B-B14F-4D97-AF65-F5344CB8AC3E}">
        <p14:creationId xmlns:p14="http://schemas.microsoft.com/office/powerpoint/2010/main" val="33721009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11"/>
          <p:cNvSpPr>
            <a:spLocks noGrp="1" noChangeArrowheads="1"/>
          </p:cNvSpPr>
          <p:nvPr>
            <p:ph type="sldNum" sz="quarter" idx="5"/>
          </p:nvPr>
        </p:nvSpPr>
        <p:spPr>
          <a:noFill/>
        </p:spPr>
        <p:txBody>
          <a:bodyPr/>
          <a:lstStyle>
            <a:lvl1pPr defTabSz="903288">
              <a:lnSpc>
                <a:spcPct val="90000"/>
              </a:lnSpc>
              <a:spcBef>
                <a:spcPct val="50000"/>
              </a:spcBef>
              <a:buSzPct val="100000"/>
              <a:buChar char="•"/>
              <a:defRPr sz="1200">
                <a:solidFill>
                  <a:schemeClr val="tx1"/>
                </a:solidFill>
                <a:latin typeface="Arial" panose="020B0604020202020204" pitchFamily="34" charset="0"/>
              </a:defRPr>
            </a:lvl1pPr>
            <a:lvl2pPr marL="742950" indent="-285750" defTabSz="903288">
              <a:lnSpc>
                <a:spcPct val="90000"/>
              </a:lnSpc>
              <a:spcBef>
                <a:spcPct val="35000"/>
              </a:spcBef>
              <a:buSzPct val="100000"/>
              <a:buChar char="•"/>
              <a:defRPr sz="1200">
                <a:solidFill>
                  <a:schemeClr val="tx1"/>
                </a:solidFill>
                <a:latin typeface="Arial" panose="020B0604020202020204" pitchFamily="34" charset="0"/>
              </a:defRPr>
            </a:lvl2pPr>
            <a:lvl3pPr marL="1143000" indent="-228600" defTabSz="903288">
              <a:lnSpc>
                <a:spcPct val="90000"/>
              </a:lnSpc>
              <a:spcBef>
                <a:spcPct val="35000"/>
              </a:spcBef>
              <a:buSzPct val="100000"/>
              <a:buChar char="•"/>
              <a:defRPr sz="1200">
                <a:solidFill>
                  <a:schemeClr val="tx1"/>
                </a:solidFill>
                <a:latin typeface="Arial" panose="020B0604020202020204" pitchFamily="34" charset="0"/>
              </a:defRPr>
            </a:lvl3pPr>
            <a:lvl4pPr marL="1600200" indent="-228600" defTabSz="903288">
              <a:lnSpc>
                <a:spcPct val="90000"/>
              </a:lnSpc>
              <a:spcBef>
                <a:spcPct val="35000"/>
              </a:spcBef>
              <a:buSzPct val="100000"/>
              <a:buChar char="•"/>
              <a:defRPr sz="1200">
                <a:solidFill>
                  <a:schemeClr val="tx1"/>
                </a:solidFill>
                <a:latin typeface="Arial" panose="020B0604020202020204" pitchFamily="34" charset="0"/>
              </a:defRPr>
            </a:lvl4pPr>
            <a:lvl5pPr marL="2057400" indent="-228600" defTabSz="903288">
              <a:lnSpc>
                <a:spcPct val="90000"/>
              </a:lnSpc>
              <a:spcBef>
                <a:spcPct val="35000"/>
              </a:spcBef>
              <a:buSzPct val="100000"/>
              <a:buChar char="•"/>
              <a:defRPr sz="1200">
                <a:solidFill>
                  <a:schemeClr val="tx1"/>
                </a:solidFill>
                <a:latin typeface="Arial" panose="020B0604020202020204" pitchFamily="34" charset="0"/>
              </a:defRPr>
            </a:lvl5pPr>
            <a:lvl6pPr marL="25146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6pPr>
            <a:lvl7pPr marL="29718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7pPr>
            <a:lvl8pPr marL="34290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8pPr>
            <a:lvl9pPr marL="3886200" indent="-228600" defTabSz="903288" eaLnBrk="0" fontAlgn="base" hangingPunct="0">
              <a:lnSpc>
                <a:spcPct val="90000"/>
              </a:lnSpc>
              <a:spcBef>
                <a:spcPct val="35000"/>
              </a:spcBef>
              <a:spcAft>
                <a:spcPct val="0"/>
              </a:spcAft>
              <a:buSzPct val="100000"/>
              <a:buChar char="•"/>
              <a:defRPr sz="1200">
                <a:solidFill>
                  <a:schemeClr val="tx1"/>
                </a:solidFill>
                <a:latin typeface="Arial" panose="020B0604020202020204" pitchFamily="34" charset="0"/>
              </a:defRPr>
            </a:lvl9pPr>
          </a:lstStyle>
          <a:p>
            <a:pPr>
              <a:lnSpc>
                <a:spcPct val="100000"/>
              </a:lnSpc>
              <a:spcBef>
                <a:spcPct val="0"/>
              </a:spcBef>
              <a:buSzTx/>
              <a:buFontTx/>
              <a:buNone/>
            </a:pPr>
            <a:fld id="{B72497ED-FB06-4285-A605-1AC0AB419743}" type="slidenum">
              <a:rPr lang="en-US" sz="800" smtClean="0"/>
              <a:pPr>
                <a:lnSpc>
                  <a:spcPct val="100000"/>
                </a:lnSpc>
                <a:spcBef>
                  <a:spcPct val="0"/>
                </a:spcBef>
                <a:buSzTx/>
                <a:buFontTx/>
                <a:buNone/>
              </a:pPr>
              <a:t>27</a:t>
            </a:fld>
            <a:endParaRPr lang="en-US" sz="800" smtClean="0"/>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p:spPr>
        <p:txBody>
          <a:bodyPr/>
          <a:lstStyle/>
          <a:p>
            <a:pPr>
              <a:buFontTx/>
              <a:buNone/>
            </a:pPr>
            <a:r>
              <a:rPr lang="en-US" smtClean="0"/>
              <a:t>Slide 34 – Routers</a:t>
            </a:r>
          </a:p>
          <a:p>
            <a:pPr>
              <a:buFontTx/>
              <a:buNone/>
            </a:pPr>
            <a:r>
              <a:rPr lang="en-US" smtClean="0"/>
              <a:t>8.4.1 Identify names, purposes, and characteristics of network devices</a:t>
            </a:r>
          </a:p>
          <a:p>
            <a:r>
              <a:rPr lang="en-US" smtClean="0"/>
              <a:t>While a switch connects segments of a network, routers are devices that connect entire networks to each other. Switches use MAC addresses to forward a frame within a single network. Routers use IP addresses to forward frames to other networks. A router can be a computer with special network software installed, or a router can be a device built by network equipment manufacturers. Routers contain tables of IP addresses along with optimal destination routes to other networks. </a:t>
            </a:r>
          </a:p>
        </p:txBody>
      </p:sp>
    </p:spTree>
    <p:extLst>
      <p:ext uri="{BB962C8B-B14F-4D97-AF65-F5344CB8AC3E}">
        <p14:creationId xmlns:p14="http://schemas.microsoft.com/office/powerpoint/2010/main" val="1442206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CEFB391E-6E53-4175-A608-59DB7D42495D}" type="datetime1">
              <a:rPr lang="en-US" smtClean="0"/>
              <a:t>9/18/2019</a:t>
            </a:fld>
            <a:endParaRPr lang="en-US"/>
          </a:p>
        </p:txBody>
      </p:sp>
      <p:sp>
        <p:nvSpPr>
          <p:cNvPr id="17" name="Footer Placeholder 16"/>
          <p:cNvSpPr>
            <a:spLocks noGrp="1"/>
          </p:cNvSpPr>
          <p:nvPr>
            <p:ph type="ftr" sz="quarter" idx="11"/>
          </p:nvPr>
        </p:nvSpPr>
        <p:spPr/>
        <p:txBody>
          <a:bodyPr/>
          <a:lstStyle/>
          <a:p>
            <a:r>
              <a:rPr lang="en-US" smtClean="0"/>
              <a:t>Asiimwe Paddy Junior</a:t>
            </a:r>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F0F7E308-38CB-445C-8C46-4C22EA424769}" type="slidenum">
              <a:rPr lang="en-US" smtClean="0"/>
              <a:pPr/>
              <a:t>‹#›</a:t>
            </a:fld>
            <a:endParaRPr lang="en-US"/>
          </a:p>
        </p:txBody>
      </p:sp>
      <p:sp>
        <p:nvSpPr>
          <p:cNvPr id="7" name="Rectangle 6"/>
          <p:cNvSpPr/>
          <p:nvPr/>
        </p:nvSpPr>
        <p:spPr>
          <a:xfrm>
            <a:off x="62931" y="1449303"/>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62931" y="29766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C2BA31FE-01EF-44E0-B8E2-0887280AEE14}" type="datetime1">
              <a:rPr lang="en-US" smtClean="0"/>
              <a:t>9/18/2019</a:t>
            </a:fld>
            <a:endParaRPr lang="en-US"/>
          </a:p>
        </p:txBody>
      </p:sp>
      <p:sp>
        <p:nvSpPr>
          <p:cNvPr id="5" name="Footer Placeholder 4"/>
          <p:cNvSpPr>
            <a:spLocks noGrp="1"/>
          </p:cNvSpPr>
          <p:nvPr>
            <p:ph type="ftr" sz="quarter" idx="11"/>
          </p:nvPr>
        </p:nvSpPr>
        <p:spPr/>
        <p:txBody>
          <a:bodyPr/>
          <a:lstStyle/>
          <a:p>
            <a:r>
              <a:rPr lang="en-US" smtClean="0"/>
              <a:t>Asiimwe Paddy Junior</a:t>
            </a:r>
            <a:endParaRPr lang="en-US"/>
          </a:p>
        </p:txBody>
      </p:sp>
      <p:sp>
        <p:nvSpPr>
          <p:cNvPr id="6" name="Slide Number Placeholder 5"/>
          <p:cNvSpPr>
            <a:spLocks noGrp="1"/>
          </p:cNvSpPr>
          <p:nvPr>
            <p:ph type="sldNum" sz="quarter" idx="12"/>
          </p:nvPr>
        </p:nvSpPr>
        <p:spPr/>
        <p:txBody>
          <a:bodyPr/>
          <a:lstStyle/>
          <a:p>
            <a:fld id="{98F580EC-533B-4A3D-A14D-304425CD178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74640"/>
            <a:ext cx="55626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80844E9E-7AF6-4306-A761-E860048E26D0}" type="datetime1">
              <a:rPr lang="en-US" smtClean="0"/>
              <a:t>9/18/2019</a:t>
            </a:fld>
            <a:endParaRPr lang="en-US"/>
          </a:p>
        </p:txBody>
      </p:sp>
      <p:sp>
        <p:nvSpPr>
          <p:cNvPr id="5" name="Footer Placeholder 4"/>
          <p:cNvSpPr>
            <a:spLocks noGrp="1"/>
          </p:cNvSpPr>
          <p:nvPr>
            <p:ph type="ftr" sz="quarter" idx="11"/>
          </p:nvPr>
        </p:nvSpPr>
        <p:spPr/>
        <p:txBody>
          <a:bodyPr/>
          <a:lstStyle/>
          <a:p>
            <a:r>
              <a:rPr lang="en-US" smtClean="0"/>
              <a:t>Asiimwe Paddy Junior</a:t>
            </a:r>
            <a:endParaRPr lang="en-US"/>
          </a:p>
        </p:txBody>
      </p:sp>
      <p:sp>
        <p:nvSpPr>
          <p:cNvPr id="6" name="Slide Number Placeholder 5"/>
          <p:cNvSpPr>
            <a:spLocks noGrp="1"/>
          </p:cNvSpPr>
          <p:nvPr>
            <p:ph type="sldNum" sz="quarter" idx="12"/>
          </p:nvPr>
        </p:nvSpPr>
        <p:spPr/>
        <p:txBody>
          <a:bodyPr/>
          <a:lstStyle/>
          <a:p>
            <a:fld id="{F859A66D-74EA-41CE-A9CA-7A9B2FA1D6F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963337EA-ECF1-4ADA-A70A-600DA256C377}" type="datetime1">
              <a:rPr lang="en-US" smtClean="0"/>
              <a:t>9/18/2019</a:t>
            </a:fld>
            <a:endParaRPr lang="en-US"/>
          </a:p>
        </p:txBody>
      </p:sp>
      <p:sp>
        <p:nvSpPr>
          <p:cNvPr id="5" name="Footer Placeholder 4"/>
          <p:cNvSpPr>
            <a:spLocks noGrp="1"/>
          </p:cNvSpPr>
          <p:nvPr>
            <p:ph type="ftr" sz="quarter" idx="11"/>
          </p:nvPr>
        </p:nvSpPr>
        <p:spPr/>
        <p:txBody>
          <a:bodyPr/>
          <a:lstStyle/>
          <a:p>
            <a:r>
              <a:rPr lang="en-US" smtClean="0"/>
              <a:t>Asiimwe Paddy Junior</a:t>
            </a:r>
            <a:endParaRPr lang="en-US"/>
          </a:p>
        </p:txBody>
      </p:sp>
      <p:sp>
        <p:nvSpPr>
          <p:cNvPr id="6" name="Slide Number Placeholder 5"/>
          <p:cNvSpPr>
            <a:spLocks noGrp="1"/>
          </p:cNvSpPr>
          <p:nvPr>
            <p:ph type="sldNum" sz="quarter" idx="12"/>
          </p:nvPr>
        </p:nvSpPr>
        <p:spPr/>
        <p:txBody>
          <a:bodyPr/>
          <a:lstStyle/>
          <a:p>
            <a:fld id="{B2ED799F-190B-4690-9AA4-A530F37BEF97}" type="slidenum">
              <a:rPr lang="en-US" smtClean="0"/>
              <a:pPr/>
              <a:t>‹#›</a:t>
            </a:fld>
            <a:endParaRPr lang="en-US"/>
          </a:p>
        </p:txBody>
      </p:sp>
      <p:sp>
        <p:nvSpPr>
          <p:cNvPr id="8" name="Content Placeholder 7"/>
          <p:cNvSpPr>
            <a:spLocks noGrp="1"/>
          </p:cNvSpPr>
          <p:nvPr>
            <p:ph sz="quarter" idx="1"/>
          </p:nvPr>
        </p:nvSpPr>
        <p:spPr>
          <a:xfrm>
            <a:off x="914400" y="1447800"/>
            <a:ext cx="777240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22313" y="952500"/>
            <a:ext cx="7772400" cy="1362075"/>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3258D1D-721B-4029-BFD0-DAFE2CE42FB3}" type="datetime1">
              <a:rPr lang="en-US" smtClean="0"/>
              <a:t>9/18/2019</a:t>
            </a:fld>
            <a:endParaRPr lang="en-US"/>
          </a:p>
        </p:txBody>
      </p:sp>
      <p:sp>
        <p:nvSpPr>
          <p:cNvPr id="5" name="Footer Placeholder 4"/>
          <p:cNvSpPr>
            <a:spLocks noGrp="1"/>
          </p:cNvSpPr>
          <p:nvPr>
            <p:ph type="ftr" sz="quarter" idx="11"/>
          </p:nvPr>
        </p:nvSpPr>
        <p:spPr>
          <a:xfrm>
            <a:off x="800100" y="6172200"/>
            <a:ext cx="4000500" cy="457200"/>
          </a:xfrm>
        </p:spPr>
        <p:txBody>
          <a:bodyPr/>
          <a:lstStyle/>
          <a:p>
            <a:r>
              <a:rPr lang="en-US" smtClean="0"/>
              <a:t>Asiimwe Paddy Junior</a:t>
            </a:r>
            <a:endParaRPr lang="en-US"/>
          </a:p>
        </p:txBody>
      </p:sp>
      <p:sp>
        <p:nvSpPr>
          <p:cNvPr id="7" name="Rectangle 6"/>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46304" y="6208776"/>
            <a:ext cx="457200" cy="457200"/>
          </a:xfrm>
        </p:spPr>
        <p:txBody>
          <a:bodyPr/>
          <a:lstStyle/>
          <a:p>
            <a:fld id="{B25019A5-B428-4C66-A364-ACC560B6AAFB}"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42B767DD-6A20-4C34-8117-18C1349958F6}" type="datetime1">
              <a:rPr lang="en-US" smtClean="0"/>
              <a:t>9/18/2019</a:t>
            </a:fld>
            <a:endParaRPr lang="en-US"/>
          </a:p>
        </p:txBody>
      </p:sp>
      <p:sp>
        <p:nvSpPr>
          <p:cNvPr id="6" name="Footer Placeholder 5"/>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FB124481-E775-4405-B7B4-C3563E884FE9}" type="slidenum">
              <a:rPr lang="en-US" smtClean="0"/>
              <a:pPr/>
              <a:t>‹#›</a:t>
            </a:fld>
            <a:endParaRPr lang="en-US"/>
          </a:p>
        </p:txBody>
      </p:sp>
      <p:sp>
        <p:nvSpPr>
          <p:cNvPr id="9" name="Content Placeholder 8"/>
          <p:cNvSpPr>
            <a:spLocks noGrp="1"/>
          </p:cNvSpPr>
          <p:nvPr>
            <p:ph sz="quarter" idx="1"/>
          </p:nvPr>
        </p:nvSpPr>
        <p:spPr>
          <a:xfrm>
            <a:off x="914400" y="1447800"/>
            <a:ext cx="374904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447800"/>
            <a:ext cx="374904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7D3D11B8-FEBC-4F91-AE9B-65ACA129ECAB}" type="datetime1">
              <a:rPr lang="en-US" smtClean="0"/>
              <a:t>9/18/2019</a:t>
            </a:fld>
            <a:endParaRPr lang="en-US"/>
          </a:p>
        </p:txBody>
      </p:sp>
      <p:sp>
        <p:nvSpPr>
          <p:cNvPr id="8" name="Footer Placeholder 7"/>
          <p:cNvSpPr>
            <a:spLocks noGrp="1"/>
          </p:cNvSpPr>
          <p:nvPr>
            <p:ph type="ftr" sz="quarter" idx="11"/>
          </p:nvPr>
        </p:nvSpPr>
        <p:spPr/>
        <p:txBody>
          <a:bodyPr/>
          <a:lstStyle/>
          <a:p>
            <a:r>
              <a:rPr lang="en-US" smtClean="0"/>
              <a:t>Asiimwe Paddy Junior</a:t>
            </a:r>
            <a:endParaRPr lang="en-US"/>
          </a:p>
        </p:txBody>
      </p:sp>
      <p:sp>
        <p:nvSpPr>
          <p:cNvPr id="9" name="Slide Number Placeholder 8"/>
          <p:cNvSpPr>
            <a:spLocks noGrp="1"/>
          </p:cNvSpPr>
          <p:nvPr>
            <p:ph type="sldNum" sz="quarter" idx="12"/>
          </p:nvPr>
        </p:nvSpPr>
        <p:spPr/>
        <p:txBody>
          <a:bodyPr/>
          <a:lstStyle/>
          <a:p>
            <a:fld id="{982A7A2C-E654-42B5-9009-BBB656173014}" type="slidenum">
              <a:rPr lang="en-US" smtClean="0"/>
              <a:pPr/>
              <a:t>‹#›</a:t>
            </a:fld>
            <a:endParaRPr lang="en-US"/>
          </a:p>
        </p:txBody>
      </p:sp>
      <p:sp>
        <p:nvSpPr>
          <p:cNvPr id="11" name="Content Placeholder 10"/>
          <p:cNvSpPr>
            <a:spLocks noGrp="1"/>
          </p:cNvSpPr>
          <p:nvPr>
            <p:ph sz="half" idx="2"/>
          </p:nvPr>
        </p:nvSpPr>
        <p:spPr>
          <a:xfrm>
            <a:off x="914400" y="2247900"/>
            <a:ext cx="37338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2247900"/>
            <a:ext cx="37338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01582B5D-B4AA-4B8D-8CFD-47E1D8E02406}" type="datetime1">
              <a:rPr lang="en-US" smtClean="0"/>
              <a:t>9/18/2019</a:t>
            </a:fld>
            <a:endParaRPr lang="en-US"/>
          </a:p>
        </p:txBody>
      </p:sp>
      <p:sp>
        <p:nvSpPr>
          <p:cNvPr id="4" name="Footer Placeholder 3"/>
          <p:cNvSpPr>
            <a:spLocks noGrp="1"/>
          </p:cNvSpPr>
          <p:nvPr>
            <p:ph type="ftr" sz="quarter" idx="11"/>
          </p:nvPr>
        </p:nvSpPr>
        <p:spPr/>
        <p:txBody>
          <a:bodyPr/>
          <a:lstStyle/>
          <a:p>
            <a:r>
              <a:rPr lang="en-US" smtClean="0"/>
              <a:t>Asiimwe Paddy Junior</a:t>
            </a:r>
            <a:endParaRPr lang="en-US"/>
          </a:p>
        </p:txBody>
      </p:sp>
      <p:sp>
        <p:nvSpPr>
          <p:cNvPr id="5" name="Slide Number Placeholder 4"/>
          <p:cNvSpPr>
            <a:spLocks noGrp="1"/>
          </p:cNvSpPr>
          <p:nvPr>
            <p:ph type="sldNum" sz="quarter" idx="12"/>
          </p:nvPr>
        </p:nvSpPr>
        <p:spPr/>
        <p:txBody>
          <a:bodyPr/>
          <a:lstStyle/>
          <a:p>
            <a:fld id="{2AC10432-AAAB-41FB-BE89-6CF2CBBA7BF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8F3B3B-1043-45DE-9469-26988CBE4863}"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DE4AF271-A9F2-4F0D-8A37-73540C4AB0D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14400" y="273050"/>
            <a:ext cx="7772400" cy="11430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F3D1857E-D0DD-4006-A061-762DB50515F1}" type="datetime1">
              <a:rPr lang="en-US" smtClean="0"/>
              <a:t>9/18/2019</a:t>
            </a:fld>
            <a:endParaRPr lang="en-US"/>
          </a:p>
        </p:txBody>
      </p:sp>
      <p:sp>
        <p:nvSpPr>
          <p:cNvPr id="6" name="Footer Placeholder 5"/>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B3AFB3D6-CC3F-418D-83BE-97E101D82D19}" type="slidenum">
              <a:rPr lang="en-US" smtClean="0"/>
              <a:pPr/>
              <a:t>‹#›</a:t>
            </a:fld>
            <a:endParaRPr lang="en-US"/>
          </a:p>
        </p:txBody>
      </p:sp>
      <p:sp>
        <p:nvSpPr>
          <p:cNvPr id="11" name="Content Placeholder 10"/>
          <p:cNvSpPr>
            <a:spLocks noGrp="1"/>
          </p:cNvSpPr>
          <p:nvPr>
            <p:ph sz="quarter" idx="1"/>
          </p:nvPr>
        </p:nvSpPr>
        <p:spPr>
          <a:xfrm>
            <a:off x="2971800" y="1600200"/>
            <a:ext cx="5715000" cy="44958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2B6909E8-1525-4152-B284-18495B90DA2C}" type="datetime1">
              <a:rPr lang="en-US" smtClean="0"/>
              <a:t>9/18/2019</a:t>
            </a:fld>
            <a:endParaRPr lang="en-US"/>
          </a:p>
        </p:txBody>
      </p:sp>
      <p:sp>
        <p:nvSpPr>
          <p:cNvPr id="6" name="Footer Placeholder 5"/>
          <p:cNvSpPr>
            <a:spLocks noGrp="1"/>
          </p:cNvSpPr>
          <p:nvPr>
            <p:ph type="ftr" sz="quarter" idx="11"/>
          </p:nvPr>
        </p:nvSpPr>
        <p:spPr>
          <a:xfrm>
            <a:off x="914400" y="6172200"/>
            <a:ext cx="3886200" cy="457200"/>
          </a:xfrm>
        </p:spPr>
        <p:txBody>
          <a:bodyPr/>
          <a:lstStyle/>
          <a:p>
            <a:r>
              <a:rPr lang="en-US" smtClean="0"/>
              <a:t>Asiimwe Paddy Junior</a:t>
            </a:r>
            <a:endParaRPr lang="en-US"/>
          </a:p>
        </p:txBody>
      </p:sp>
      <p:sp>
        <p:nvSpPr>
          <p:cNvPr id="7" name="Slide Number Placeholder 6"/>
          <p:cNvSpPr>
            <a:spLocks noGrp="1"/>
          </p:cNvSpPr>
          <p:nvPr>
            <p:ph type="sldNum" sz="quarter" idx="12"/>
          </p:nvPr>
        </p:nvSpPr>
        <p:spPr>
          <a:xfrm>
            <a:off x="146304" y="6208776"/>
            <a:ext cx="457200" cy="457200"/>
          </a:xfrm>
        </p:spPr>
        <p:txBody>
          <a:bodyPr/>
          <a:lstStyle/>
          <a:p>
            <a:fld id="{33BE0031-8FF9-4A39-951E-90D1FF43C28B}" type="slidenum">
              <a:rPr lang="en-US" smtClean="0"/>
              <a:pPr/>
              <a:t>‹#›</a:t>
            </a:fld>
            <a:endParaRPr lang="en-US"/>
          </a:p>
        </p:txBody>
      </p:sp>
      <p:sp>
        <p:nvSpPr>
          <p:cNvPr id="11" name="Rectangle 10"/>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914400" y="274638"/>
            <a:ext cx="7772400" cy="11430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pPr algn="r" eaLnBrk="1" latinLnBrk="0" hangingPunct="1"/>
            <a:fld id="{B4FE0B0B-F502-4B21-A61F-60F58D2C7FB1}" type="datetime1">
              <a:rPr lang="en-US" sz="1400" smtClean="0">
                <a:solidFill>
                  <a:schemeClr val="tx2"/>
                </a:solidFill>
              </a:rPr>
              <a:t>9/18/2019</a:t>
            </a:fld>
            <a:endParaRPr lang="en-US" sz="1400" dirty="0">
              <a:solidFill>
                <a:schemeClr val="tx2"/>
              </a:solidFill>
            </a:endParaRPr>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r>
              <a:rPr lang="en-US" smtClean="0"/>
              <a:t>Asiimwe Paddy Junior</a:t>
            </a:r>
            <a:endParaRPr lang="en-US"/>
          </a:p>
        </p:txBody>
      </p:sp>
      <p:sp>
        <p:nvSpPr>
          <p:cNvPr id="23" name="Slide Number Placeholder 22"/>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3B651C95-24C6-4DDA-A9AE-0808B4D50CB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hf hdr="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34.jpeg"/><Relationship Id="rId4" Type="http://schemas.openxmlformats.org/officeDocument/2006/relationships/image" Target="../media/image33.jpeg"/></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1524000"/>
            <a:ext cx="7848600" cy="1447800"/>
          </a:xfrm>
        </p:spPr>
        <p:txBody>
          <a:bodyPr>
            <a:noAutofit/>
          </a:bodyPr>
          <a:lstStyle/>
          <a:p>
            <a:pPr algn="ctr"/>
            <a:r>
              <a:rPr lang="en-US" sz="4400" b="1" dirty="0" smtClean="0">
                <a:latin typeface="Times New Roman" pitchFamily="18" charset="0"/>
                <a:cs typeface="Times New Roman" pitchFamily="18" charset="0"/>
              </a:rPr>
              <a:t>ICT</a:t>
            </a:r>
            <a:br>
              <a:rPr lang="en-US" sz="4400" b="1" dirty="0" smtClean="0">
                <a:latin typeface="Times New Roman" pitchFamily="18" charset="0"/>
                <a:cs typeface="Times New Roman" pitchFamily="18" charset="0"/>
              </a:rPr>
            </a:br>
            <a:r>
              <a:rPr lang="en-US" sz="4400" b="1" dirty="0" smtClean="0">
                <a:latin typeface="Times New Roman" pitchFamily="18" charset="0"/>
                <a:cs typeface="Times New Roman" pitchFamily="18" charset="0"/>
              </a:rPr>
              <a:t>COE1105</a:t>
            </a:r>
            <a:endParaRPr lang="en-US" sz="4400" b="1" dirty="0">
              <a:latin typeface="Times New Roman" pitchFamily="18" charset="0"/>
              <a:cs typeface="Times New Roman" pitchFamily="18" charset="0"/>
            </a:endParaRPr>
          </a:p>
        </p:txBody>
      </p:sp>
      <p:sp>
        <p:nvSpPr>
          <p:cNvPr id="3" name="Subtitle 2"/>
          <p:cNvSpPr>
            <a:spLocks noGrp="1"/>
          </p:cNvSpPr>
          <p:nvPr>
            <p:ph type="subTitle" idx="1"/>
          </p:nvPr>
        </p:nvSpPr>
        <p:spPr>
          <a:xfrm>
            <a:off x="1295400" y="3200400"/>
            <a:ext cx="6858000" cy="2514600"/>
          </a:xfrm>
        </p:spPr>
        <p:txBody>
          <a:bodyPr>
            <a:noAutofit/>
          </a:bodyPr>
          <a:lstStyle/>
          <a:p>
            <a:pPr algn="ctr"/>
            <a:r>
              <a:rPr lang="en-US" sz="4000" b="1" dirty="0" smtClean="0">
                <a:solidFill>
                  <a:schemeClr val="tx1"/>
                </a:solidFill>
                <a:latin typeface="Times New Roman" pitchFamily="18" charset="0"/>
                <a:cs typeface="Times New Roman" pitchFamily="18" charset="0"/>
              </a:rPr>
              <a:t>Lecture 4</a:t>
            </a:r>
          </a:p>
          <a:p>
            <a:r>
              <a:rPr lang="en-US" sz="4000" dirty="0"/>
              <a:t>Introduction to Data communications and Computer Networking</a:t>
            </a:r>
            <a:endParaRPr lang="en-US" sz="4000" b="1" dirty="0">
              <a:solidFill>
                <a:schemeClr val="tx1"/>
              </a:solidFill>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fld id="{25B0A6AE-5702-4176-B9E8-2700246FE8DF}" type="datetime1">
              <a:rPr lang="en-US" smtClean="0"/>
              <a:t>9/18/2019</a:t>
            </a:fld>
            <a:endParaRPr lang="en-US"/>
          </a:p>
        </p:txBody>
      </p:sp>
      <p:sp>
        <p:nvSpPr>
          <p:cNvPr id="5" name="Footer Placeholder 4"/>
          <p:cNvSpPr>
            <a:spLocks noGrp="1"/>
          </p:cNvSpPr>
          <p:nvPr>
            <p:ph type="ftr" sz="quarter" idx="11"/>
          </p:nvPr>
        </p:nvSpPr>
        <p:spPr/>
        <p:txBody>
          <a:bodyPr/>
          <a:lstStyle/>
          <a:p>
            <a:r>
              <a:rPr lang="en-US" smtClean="0"/>
              <a:t>Asiimwe Paddy Junior</a:t>
            </a:r>
            <a:endParaRPr lang="en-US"/>
          </a:p>
        </p:txBody>
      </p:sp>
      <p:sp>
        <p:nvSpPr>
          <p:cNvPr id="6" name="Slide Number Placeholder 5"/>
          <p:cNvSpPr>
            <a:spLocks noGrp="1"/>
          </p:cNvSpPr>
          <p:nvPr>
            <p:ph type="sldNum" sz="quarter" idx="12"/>
          </p:nvPr>
        </p:nvSpPr>
        <p:spPr/>
        <p:txBody>
          <a:bodyPr/>
          <a:lstStyle/>
          <a:p>
            <a:fld id="{F0F7E308-38CB-445C-8C46-4C22EA424769}" type="slidenum">
              <a:rPr lang="en-US" smtClean="0"/>
              <a:pPr/>
              <a:t>1</a:t>
            </a:fld>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a:xfrm>
            <a:off x="655638" y="798513"/>
            <a:ext cx="7983537" cy="838200"/>
          </a:xfrm>
        </p:spPr>
        <p:txBody>
          <a:bodyPr/>
          <a:lstStyle/>
          <a:p>
            <a:pPr eaLnBrk="1" hangingPunct="1"/>
            <a:r>
              <a:rPr lang="en-US" smtClean="0"/>
              <a:t>Two Types of LAN Topologies</a:t>
            </a:r>
          </a:p>
        </p:txBody>
      </p:sp>
      <p:sp>
        <p:nvSpPr>
          <p:cNvPr id="88067" name="Rectangle 3"/>
          <p:cNvSpPr>
            <a:spLocks noGrp="1" noChangeArrowheads="1"/>
          </p:cNvSpPr>
          <p:nvPr>
            <p:ph idx="1"/>
          </p:nvPr>
        </p:nvSpPr>
        <p:spPr>
          <a:xfrm>
            <a:off x="4572000" y="2138363"/>
            <a:ext cx="4060825" cy="1504950"/>
          </a:xfrm>
          <a:ln w="31750">
            <a:solidFill>
              <a:srgbClr val="3E67A4"/>
            </a:solidFill>
            <a:miter lim="800000"/>
            <a:headEnd/>
            <a:tailEnd/>
          </a:ln>
        </p:spPr>
        <p:txBody>
          <a:bodyPr/>
          <a:lstStyle/>
          <a:p>
            <a:pPr eaLnBrk="1" hangingPunct="1">
              <a:spcBef>
                <a:spcPts val="500"/>
              </a:spcBef>
              <a:spcAft>
                <a:spcPts val="500"/>
              </a:spcAft>
              <a:buFont typeface="Wingdings" panose="05000000000000000000" pitchFamily="2" charset="2"/>
              <a:buNone/>
            </a:pPr>
            <a:r>
              <a:rPr lang="en-US" b="1" smtClean="0">
                <a:solidFill>
                  <a:schemeClr val="accent2"/>
                </a:solidFill>
              </a:rPr>
              <a:t>Physical topology</a:t>
            </a:r>
            <a:r>
              <a:rPr lang="en-US" smtClean="0"/>
              <a:t> is the physical layout of the components on the network</a:t>
            </a:r>
          </a:p>
        </p:txBody>
      </p:sp>
      <p:pic>
        <p:nvPicPr>
          <p:cNvPr id="8806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525" y="1698625"/>
            <a:ext cx="2863850" cy="2384425"/>
          </a:xfrm>
          <a:prstGeom prst="rect">
            <a:avLst/>
          </a:prstGeom>
          <a:noFill/>
          <a:ln w="31750" algn="ctr">
            <a:solidFill>
              <a:srgbClr val="3E67A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88069" name="Rectangle 7"/>
          <p:cNvSpPr>
            <a:spLocks noChangeArrowheads="1"/>
          </p:cNvSpPr>
          <p:nvPr/>
        </p:nvSpPr>
        <p:spPr bwMode="auto">
          <a:xfrm>
            <a:off x="4572000" y="4486275"/>
            <a:ext cx="4137025" cy="1822450"/>
          </a:xfrm>
          <a:prstGeom prst="rect">
            <a:avLst/>
          </a:prstGeom>
          <a:noFill/>
          <a:ln w="31750" algn="ctr">
            <a:solidFill>
              <a:srgbClr val="3E67A4"/>
            </a:solidFill>
            <a:miter lim="800000"/>
            <a:headEnd/>
            <a:tailEnd/>
          </a:ln>
          <a:effectLst/>
          <a:extLst>
            <a:ext uri="{909E8E84-426E-40DD-AFC4-6F175D3DCCD1}">
              <a14:hiddenFill xmlns:a14="http://schemas.microsoft.com/office/drawing/2010/main">
                <a:solidFill>
                  <a:srgbClr val="306774"/>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82124" tIns="41061" rIns="82124" bIns="41061"/>
          <a:lstStyle>
            <a:lvl1pPr marL="236538" indent="-236538" defTabSz="814388">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574675" indent="-171450" defTabSz="814388">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857250" indent="-171450" defTabSz="814388">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254125" indent="-171450" defTabSz="814388">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1604963" indent="-171450" defTabSz="814388">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062163" indent="-171450" defTabSz="814388"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519363" indent="-171450" defTabSz="814388"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2976563" indent="-171450" defTabSz="814388"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433763" indent="-171450" defTabSz="814388"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95000"/>
              </a:lnSpc>
              <a:spcBef>
                <a:spcPts val="500"/>
              </a:spcBef>
              <a:spcAft>
                <a:spcPts val="500"/>
              </a:spcAft>
              <a:buClr>
                <a:srgbClr val="708CA1"/>
              </a:buClr>
              <a:buFont typeface="Wingdings" panose="05000000000000000000" pitchFamily="2" charset="2"/>
              <a:buNone/>
            </a:pPr>
            <a:r>
              <a:rPr lang="en-US" sz="2400" b="1">
                <a:solidFill>
                  <a:schemeClr val="accent2"/>
                </a:solidFill>
                <a:latin typeface="Arial" panose="020B0604020202020204" pitchFamily="34" charset="0"/>
              </a:rPr>
              <a:t>Logical topology</a:t>
            </a:r>
            <a:r>
              <a:rPr lang="en-US" sz="2400">
                <a:latin typeface="Arial" panose="020B0604020202020204" pitchFamily="34" charset="0"/>
              </a:rPr>
              <a:t> determines how the hosts access the medium to communicate across the network</a:t>
            </a:r>
          </a:p>
        </p:txBody>
      </p:sp>
      <p:pic>
        <p:nvPicPr>
          <p:cNvPr id="88070" name="Picture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1988" y="4222750"/>
            <a:ext cx="2860675" cy="2339975"/>
          </a:xfrm>
          <a:prstGeom prst="rect">
            <a:avLst/>
          </a:prstGeom>
          <a:noFill/>
          <a:ln w="31750" algn="ctr">
            <a:solidFill>
              <a:srgbClr val="3E67A4"/>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88071" name="Line 9"/>
          <p:cNvSpPr>
            <a:spLocks noChangeShapeType="1"/>
          </p:cNvSpPr>
          <p:nvPr/>
        </p:nvSpPr>
        <p:spPr bwMode="auto">
          <a:xfrm flipH="1">
            <a:off x="3810000" y="5403850"/>
            <a:ext cx="762000" cy="0"/>
          </a:xfrm>
          <a:prstGeom prst="line">
            <a:avLst/>
          </a:prstGeom>
          <a:noFill/>
          <a:ln w="31750">
            <a:solidFill>
              <a:srgbClr val="3E67A4"/>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bg2"/>
                  </a:outerShdw>
                </a:effectLst>
              </a14:hiddenEffects>
            </a:ext>
          </a:extLst>
        </p:spPr>
        <p:txBody>
          <a:bodyPr wrap="none" lIns="82124" tIns="41061" rIns="82124" bIns="41061" anchor="ctr">
            <a:spAutoFit/>
          </a:bodyPr>
          <a:lstStyle/>
          <a:p>
            <a:endParaRPr lang="en-US"/>
          </a:p>
        </p:txBody>
      </p:sp>
      <p:sp>
        <p:nvSpPr>
          <p:cNvPr id="88072" name="Line 10"/>
          <p:cNvSpPr>
            <a:spLocks noChangeShapeType="1"/>
          </p:cNvSpPr>
          <p:nvPr/>
        </p:nvSpPr>
        <p:spPr bwMode="auto">
          <a:xfrm flipH="1">
            <a:off x="3810000" y="2900363"/>
            <a:ext cx="762000" cy="0"/>
          </a:xfrm>
          <a:prstGeom prst="line">
            <a:avLst/>
          </a:prstGeom>
          <a:noFill/>
          <a:ln w="31750">
            <a:solidFill>
              <a:srgbClr val="3E67A4"/>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chemeClr val="bg2"/>
                  </a:outerShdw>
                </a:effectLst>
              </a14:hiddenEffects>
            </a:ext>
          </a:extLst>
        </p:spPr>
        <p:txBody>
          <a:bodyPr wrap="none" lIns="82124" tIns="41061" rIns="82124" bIns="41061" anchor="ctr">
            <a:spAutoFit/>
          </a:bodyPr>
          <a:lstStyle/>
          <a:p>
            <a:endParaRPr lang="en-US"/>
          </a:p>
        </p:txBody>
      </p:sp>
      <p:sp>
        <p:nvSpPr>
          <p:cNvPr id="2" name="Date Placeholder 1"/>
          <p:cNvSpPr>
            <a:spLocks noGrp="1"/>
          </p:cNvSpPr>
          <p:nvPr>
            <p:ph type="dt" sz="half" idx="10"/>
          </p:nvPr>
        </p:nvSpPr>
        <p:spPr/>
        <p:txBody>
          <a:bodyPr/>
          <a:lstStyle/>
          <a:p>
            <a:fld id="{DAD91F38-D324-4F1D-B1AB-0F08E37ACD11}"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10</a:t>
            </a:fld>
            <a:endParaRPr lang="en-US"/>
          </a:p>
        </p:txBody>
      </p:sp>
    </p:spTree>
    <p:extLst>
      <p:ext uri="{BB962C8B-B14F-4D97-AF65-F5344CB8AC3E}">
        <p14:creationId xmlns:p14="http://schemas.microsoft.com/office/powerpoint/2010/main" val="27894306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Date Placeholder 2"/>
          <p:cNvSpPr>
            <a:spLocks noGrp="1"/>
          </p:cNvSpPr>
          <p:nvPr>
            <p:ph type="dt" sz="half" idx="10"/>
          </p:nvPr>
        </p:nvSpPr>
        <p:spPr/>
        <p:txBody>
          <a:bodyPr/>
          <a:lstStyle/>
          <a:p>
            <a:fld id="{784964C6-2179-4F03-B2F4-3CE4F85D3D1C}" type="datetime1">
              <a:rPr lang="en-US" smtClean="0"/>
              <a:t>9/18/2019</a:t>
            </a:fld>
            <a:endParaRPr lang="en-US"/>
          </a:p>
        </p:txBody>
      </p:sp>
      <p:pic>
        <p:nvPicPr>
          <p:cNvPr id="5" name="Content Placeholder 4"/>
          <p:cNvPicPr>
            <a:picLocks noGrp="1" noChangeAspect="1"/>
          </p:cNvPicPr>
          <p:nvPr>
            <p:ph sz="quarter" idx="1"/>
          </p:nvPr>
        </p:nvPicPr>
        <p:blipFill>
          <a:blip r:embed="rId2"/>
          <a:stretch>
            <a:fillRect/>
          </a:stretch>
        </p:blipFill>
        <p:spPr>
          <a:xfrm>
            <a:off x="228600" y="274638"/>
            <a:ext cx="8991600" cy="6392862"/>
          </a:xfrm>
          <a:prstGeom prst="rect">
            <a:avLst/>
          </a:prstGeom>
        </p:spPr>
      </p:pic>
      <p:pic>
        <p:nvPicPr>
          <p:cNvPr id="6"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1887" y="3810000"/>
            <a:ext cx="2779713" cy="198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4" name="Footer Placeholder 3"/>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B2ED799F-190B-4690-9AA4-A530F37BEF97}" type="slidenum">
              <a:rPr lang="en-US" smtClean="0"/>
              <a:pPr/>
              <a:t>11</a:t>
            </a:fld>
            <a:endParaRPr lang="en-US"/>
          </a:p>
        </p:txBody>
      </p:sp>
    </p:spTree>
    <p:extLst>
      <p:ext uri="{BB962C8B-B14F-4D97-AF65-F5344CB8AC3E}">
        <p14:creationId xmlns:p14="http://schemas.microsoft.com/office/powerpoint/2010/main" val="2967212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Mesh Topology</a:t>
            </a:r>
          </a:p>
        </p:txBody>
      </p:sp>
      <p:sp>
        <p:nvSpPr>
          <p:cNvPr id="3" name="Date Placeholder 2"/>
          <p:cNvSpPr>
            <a:spLocks noGrp="1"/>
          </p:cNvSpPr>
          <p:nvPr>
            <p:ph type="dt" sz="half" idx="10"/>
          </p:nvPr>
        </p:nvSpPr>
        <p:spPr/>
        <p:txBody>
          <a:bodyPr/>
          <a:lstStyle/>
          <a:p>
            <a:fld id="{2FB9B6F6-4D2D-4ED6-AE7A-D2FE879CEFAC}" type="datetime1">
              <a:rPr lang="en-US" smtClean="0"/>
              <a:t>9/18/2019</a:t>
            </a:fld>
            <a:endParaRPr lang="en-US"/>
          </a:p>
        </p:txBody>
      </p:sp>
      <p:sp>
        <p:nvSpPr>
          <p:cNvPr id="4" name="Content Placeholder 3"/>
          <p:cNvSpPr>
            <a:spLocks noGrp="1"/>
          </p:cNvSpPr>
          <p:nvPr>
            <p:ph sz="quarter" idx="1"/>
          </p:nvPr>
        </p:nvSpPr>
        <p:spPr/>
        <p:txBody>
          <a:bodyPr>
            <a:normAutofit fontScale="92500" lnSpcReduction="10000"/>
          </a:bodyPr>
          <a:lstStyle/>
          <a:p>
            <a:pPr>
              <a:spcBef>
                <a:spcPts val="500"/>
              </a:spcBef>
              <a:spcAft>
                <a:spcPts val="500"/>
              </a:spcAft>
            </a:pPr>
            <a:r>
              <a:rPr lang="en-US" dirty="0"/>
              <a:t>Connects all devices to each other</a:t>
            </a:r>
          </a:p>
          <a:p>
            <a:pPr>
              <a:spcBef>
                <a:spcPts val="500"/>
              </a:spcBef>
              <a:spcAft>
                <a:spcPts val="500"/>
              </a:spcAft>
            </a:pPr>
            <a:r>
              <a:rPr lang="en-US" dirty="0"/>
              <a:t>Failure of any cable will not affect the network</a:t>
            </a:r>
          </a:p>
          <a:p>
            <a:pPr>
              <a:spcBef>
                <a:spcPts val="500"/>
              </a:spcBef>
              <a:spcAft>
                <a:spcPts val="500"/>
              </a:spcAft>
            </a:pPr>
            <a:r>
              <a:rPr lang="en-US" dirty="0"/>
              <a:t>Used in WANs that interconnect LANs</a:t>
            </a:r>
          </a:p>
          <a:p>
            <a:pPr>
              <a:spcBef>
                <a:spcPts val="500"/>
              </a:spcBef>
              <a:spcAft>
                <a:spcPts val="500"/>
              </a:spcAft>
            </a:pPr>
            <a:r>
              <a:rPr lang="en-US" dirty="0"/>
              <a:t>Expensive and difficult to install </a:t>
            </a:r>
            <a:br>
              <a:rPr lang="en-US" dirty="0"/>
            </a:br>
            <a:r>
              <a:rPr lang="en-US" dirty="0"/>
              <a:t>because of the amount of cable </a:t>
            </a:r>
            <a:br>
              <a:rPr lang="en-US" dirty="0"/>
            </a:br>
            <a:r>
              <a:rPr lang="en-US" dirty="0"/>
              <a:t>needed</a:t>
            </a:r>
          </a:p>
          <a:p>
            <a:pPr>
              <a:spcBef>
                <a:spcPts val="500"/>
              </a:spcBef>
              <a:spcAft>
                <a:spcPts val="500"/>
              </a:spcAft>
            </a:pPr>
            <a:r>
              <a:rPr lang="en-US" dirty="0"/>
              <a:t>The Internet is an example of </a:t>
            </a:r>
            <a:br>
              <a:rPr lang="en-US" dirty="0"/>
            </a:br>
            <a:r>
              <a:rPr lang="en-US" dirty="0"/>
              <a:t>a mesh topology</a:t>
            </a:r>
          </a:p>
          <a:p>
            <a:pPr>
              <a:spcBef>
                <a:spcPts val="500"/>
              </a:spcBef>
              <a:spcAft>
                <a:spcPts val="500"/>
              </a:spcAft>
            </a:pPr>
            <a:r>
              <a:rPr lang="en-US" dirty="0"/>
              <a:t>Often used by governments </a:t>
            </a:r>
            <a:br>
              <a:rPr lang="en-US" dirty="0"/>
            </a:br>
            <a:r>
              <a:rPr lang="en-US" dirty="0"/>
              <a:t>when data must be available </a:t>
            </a:r>
            <a:br>
              <a:rPr lang="en-US" dirty="0"/>
            </a:br>
            <a:r>
              <a:rPr lang="en-US" dirty="0"/>
              <a:t>in the event of a partial network</a:t>
            </a:r>
          </a:p>
        </p:txBody>
      </p:sp>
      <p:pic>
        <p:nvPicPr>
          <p:cNvPr id="6"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2895600"/>
            <a:ext cx="3810000" cy="3519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5" name="Footer Placeholder 4"/>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B2ED799F-190B-4690-9AA4-A530F37BEF97}" type="slidenum">
              <a:rPr lang="en-US" smtClean="0"/>
              <a:pPr/>
              <a:t>12</a:t>
            </a:fld>
            <a:endParaRPr lang="en-US"/>
          </a:p>
        </p:txBody>
      </p:sp>
    </p:spTree>
    <p:extLst>
      <p:ext uri="{BB962C8B-B14F-4D97-AF65-F5344CB8AC3E}">
        <p14:creationId xmlns:p14="http://schemas.microsoft.com/office/powerpoint/2010/main" val="661204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 Topology</a:t>
            </a:r>
          </a:p>
        </p:txBody>
      </p:sp>
      <p:sp>
        <p:nvSpPr>
          <p:cNvPr id="3" name="Date Placeholder 2"/>
          <p:cNvSpPr>
            <a:spLocks noGrp="1"/>
          </p:cNvSpPr>
          <p:nvPr>
            <p:ph type="dt" sz="half" idx="10"/>
          </p:nvPr>
        </p:nvSpPr>
        <p:spPr/>
        <p:txBody>
          <a:bodyPr/>
          <a:lstStyle/>
          <a:p>
            <a:fld id="{1A441BE1-A9EC-4B20-B9F5-3C38759E1515}" type="datetime1">
              <a:rPr lang="en-US" smtClean="0"/>
              <a:t>9/18/2019</a:t>
            </a:fld>
            <a:endParaRPr lang="en-US"/>
          </a:p>
        </p:txBody>
      </p:sp>
      <p:sp>
        <p:nvSpPr>
          <p:cNvPr id="4" name="Content Placeholder 3"/>
          <p:cNvSpPr>
            <a:spLocks noGrp="1"/>
          </p:cNvSpPr>
          <p:nvPr>
            <p:ph sz="quarter" idx="1"/>
          </p:nvPr>
        </p:nvSpPr>
        <p:spPr/>
        <p:txBody>
          <a:bodyPr/>
          <a:lstStyle/>
          <a:p>
            <a:pPr>
              <a:spcBef>
                <a:spcPts val="500"/>
              </a:spcBef>
              <a:spcAft>
                <a:spcPts val="500"/>
              </a:spcAft>
            </a:pPr>
            <a:r>
              <a:rPr lang="en-US" dirty="0"/>
              <a:t>Has a central connection point: </a:t>
            </a:r>
            <a:br>
              <a:rPr lang="en-US" dirty="0"/>
            </a:br>
            <a:r>
              <a:rPr lang="en-US" dirty="0"/>
              <a:t>a hub, switch, or router</a:t>
            </a:r>
          </a:p>
          <a:p>
            <a:pPr>
              <a:spcBef>
                <a:spcPts val="500"/>
              </a:spcBef>
              <a:spcAft>
                <a:spcPts val="500"/>
              </a:spcAft>
            </a:pPr>
            <a:r>
              <a:rPr lang="en-US" dirty="0"/>
              <a:t>Hosts connect directly to the </a:t>
            </a:r>
            <a:br>
              <a:rPr lang="en-US" dirty="0"/>
            </a:br>
            <a:r>
              <a:rPr lang="en-US" dirty="0"/>
              <a:t>central point with a cable</a:t>
            </a:r>
          </a:p>
          <a:p>
            <a:pPr>
              <a:spcBef>
                <a:spcPts val="500"/>
              </a:spcBef>
              <a:spcAft>
                <a:spcPts val="500"/>
              </a:spcAft>
            </a:pPr>
            <a:r>
              <a:rPr lang="en-US" dirty="0"/>
              <a:t>Costs more to implement than </a:t>
            </a:r>
            <a:br>
              <a:rPr lang="en-US" dirty="0"/>
            </a:br>
            <a:r>
              <a:rPr lang="en-US" dirty="0"/>
              <a:t>the bus topology because more </a:t>
            </a:r>
            <a:br>
              <a:rPr lang="en-US" dirty="0"/>
            </a:br>
            <a:r>
              <a:rPr lang="en-US" dirty="0"/>
              <a:t>cable is used, and a central </a:t>
            </a:r>
            <a:br>
              <a:rPr lang="en-US" dirty="0"/>
            </a:br>
            <a:r>
              <a:rPr lang="en-US" dirty="0"/>
              <a:t>device is needed</a:t>
            </a:r>
          </a:p>
          <a:p>
            <a:pPr>
              <a:spcBef>
                <a:spcPts val="500"/>
              </a:spcBef>
              <a:spcAft>
                <a:spcPts val="500"/>
              </a:spcAft>
            </a:pPr>
            <a:r>
              <a:rPr lang="en-US" dirty="0"/>
              <a:t>Easy to troubleshoot, since each host is connected to the central device with its own wire.</a:t>
            </a:r>
          </a:p>
          <a:p>
            <a:endParaRPr lang="en-US" dirty="0"/>
          </a:p>
        </p:txBody>
      </p:sp>
      <p:pic>
        <p:nvPicPr>
          <p:cNvPr id="6" name="Picture 5"/>
          <p:cNvPicPr>
            <a:picLocks noChangeAspect="1"/>
          </p:cNvPicPr>
          <p:nvPr/>
        </p:nvPicPr>
        <p:blipFill>
          <a:blip r:embed="rId2"/>
          <a:stretch>
            <a:fillRect/>
          </a:stretch>
        </p:blipFill>
        <p:spPr>
          <a:xfrm>
            <a:off x="5181601" y="1752600"/>
            <a:ext cx="3581400" cy="2819400"/>
          </a:xfrm>
          <a:prstGeom prst="rect">
            <a:avLst/>
          </a:prstGeom>
        </p:spPr>
      </p:pic>
      <p:sp>
        <p:nvSpPr>
          <p:cNvPr id="5" name="Footer Placeholder 4"/>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B2ED799F-190B-4690-9AA4-A530F37BEF97}" type="slidenum">
              <a:rPr lang="en-US" smtClean="0"/>
              <a:pPr/>
              <a:t>13</a:t>
            </a:fld>
            <a:endParaRPr lang="en-US"/>
          </a:p>
        </p:txBody>
      </p:sp>
    </p:spTree>
    <p:extLst>
      <p:ext uri="{BB962C8B-B14F-4D97-AF65-F5344CB8AC3E}">
        <p14:creationId xmlns:p14="http://schemas.microsoft.com/office/powerpoint/2010/main" val="41255360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Date Placeholder 2"/>
          <p:cNvSpPr>
            <a:spLocks noGrp="1"/>
          </p:cNvSpPr>
          <p:nvPr>
            <p:ph type="dt" sz="half" idx="10"/>
          </p:nvPr>
        </p:nvSpPr>
        <p:spPr/>
        <p:txBody>
          <a:bodyPr/>
          <a:lstStyle/>
          <a:p>
            <a:fld id="{B1619FFD-B3D5-414E-A331-CCE062E42777}" type="datetime1">
              <a:rPr lang="en-US" smtClean="0"/>
              <a:t>9/18/2019</a:t>
            </a:fld>
            <a:endParaRPr lang="en-US"/>
          </a:p>
        </p:txBody>
      </p:sp>
      <p:pic>
        <p:nvPicPr>
          <p:cNvPr id="5" name="Content Placeholder 4"/>
          <p:cNvPicPr>
            <a:picLocks noGrp="1" noChangeAspect="1"/>
          </p:cNvPicPr>
          <p:nvPr>
            <p:ph sz="quarter" idx="1"/>
          </p:nvPr>
        </p:nvPicPr>
        <p:blipFill>
          <a:blip r:embed="rId2"/>
          <a:stretch>
            <a:fillRect/>
          </a:stretch>
        </p:blipFill>
        <p:spPr>
          <a:xfrm>
            <a:off x="152400" y="76200"/>
            <a:ext cx="8915400" cy="6591299"/>
          </a:xfrm>
          <a:prstGeom prst="rect">
            <a:avLst/>
          </a:prstGeom>
        </p:spPr>
      </p:pic>
      <p:sp>
        <p:nvSpPr>
          <p:cNvPr id="4" name="Footer Placeholder 3"/>
          <p:cNvSpPr>
            <a:spLocks noGrp="1"/>
          </p:cNvSpPr>
          <p:nvPr>
            <p:ph type="ftr" sz="quarter" idx="11"/>
          </p:nvPr>
        </p:nvSpPr>
        <p:spPr/>
        <p:txBody>
          <a:bodyPr/>
          <a:lstStyle/>
          <a:p>
            <a:r>
              <a:rPr lang="en-US" smtClean="0"/>
              <a:t>Asiimwe Paddy Junior</a:t>
            </a:r>
            <a:endParaRPr lang="en-US"/>
          </a:p>
        </p:txBody>
      </p:sp>
      <p:sp>
        <p:nvSpPr>
          <p:cNvPr id="6" name="Slide Number Placeholder 5"/>
          <p:cNvSpPr>
            <a:spLocks noGrp="1"/>
          </p:cNvSpPr>
          <p:nvPr>
            <p:ph type="sldNum" sz="quarter" idx="12"/>
          </p:nvPr>
        </p:nvSpPr>
        <p:spPr/>
        <p:txBody>
          <a:bodyPr/>
          <a:lstStyle/>
          <a:p>
            <a:fld id="{B2ED799F-190B-4690-9AA4-A530F37BEF97}" type="slidenum">
              <a:rPr lang="en-US" smtClean="0"/>
              <a:pPr/>
              <a:t>14</a:t>
            </a:fld>
            <a:endParaRPr lang="en-US"/>
          </a:p>
        </p:txBody>
      </p:sp>
    </p:spTree>
    <p:extLst>
      <p:ext uri="{BB962C8B-B14F-4D97-AF65-F5344CB8AC3E}">
        <p14:creationId xmlns:p14="http://schemas.microsoft.com/office/powerpoint/2010/main" val="31596490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 Topology</a:t>
            </a:r>
          </a:p>
        </p:txBody>
      </p:sp>
      <p:sp>
        <p:nvSpPr>
          <p:cNvPr id="3" name="Date Placeholder 2"/>
          <p:cNvSpPr>
            <a:spLocks noGrp="1"/>
          </p:cNvSpPr>
          <p:nvPr>
            <p:ph type="dt" sz="half" idx="10"/>
          </p:nvPr>
        </p:nvSpPr>
        <p:spPr/>
        <p:txBody>
          <a:bodyPr/>
          <a:lstStyle/>
          <a:p>
            <a:fld id="{855F6476-D831-4923-A799-5A979E1EC7BF}" type="datetime1">
              <a:rPr lang="en-US" smtClean="0"/>
              <a:t>9/18/2019</a:t>
            </a:fld>
            <a:endParaRPr lang="en-US"/>
          </a:p>
        </p:txBody>
      </p:sp>
      <p:sp>
        <p:nvSpPr>
          <p:cNvPr id="4" name="Content Placeholder 3"/>
          <p:cNvSpPr>
            <a:spLocks noGrp="1"/>
          </p:cNvSpPr>
          <p:nvPr>
            <p:ph sz="quarter" idx="1"/>
          </p:nvPr>
        </p:nvSpPr>
        <p:spPr/>
        <p:txBody>
          <a:bodyPr>
            <a:normAutofit lnSpcReduction="10000"/>
          </a:bodyPr>
          <a:lstStyle/>
          <a:p>
            <a:pPr>
              <a:spcBef>
                <a:spcPts val="500"/>
              </a:spcBef>
              <a:spcAft>
                <a:spcPts val="500"/>
              </a:spcAft>
            </a:pPr>
            <a:r>
              <a:rPr lang="en-US" dirty="0"/>
              <a:t>Each computer connects </a:t>
            </a:r>
            <a:br>
              <a:rPr lang="en-US" dirty="0"/>
            </a:br>
            <a:r>
              <a:rPr lang="en-US" dirty="0"/>
              <a:t>to a common cable</a:t>
            </a:r>
          </a:p>
          <a:p>
            <a:pPr>
              <a:spcBef>
                <a:spcPts val="500"/>
              </a:spcBef>
              <a:spcAft>
                <a:spcPts val="500"/>
              </a:spcAft>
            </a:pPr>
            <a:r>
              <a:rPr lang="en-US" dirty="0"/>
              <a:t>Cable connects one </a:t>
            </a:r>
            <a:br>
              <a:rPr lang="en-US" dirty="0"/>
            </a:br>
            <a:r>
              <a:rPr lang="en-US" dirty="0"/>
              <a:t>computer to the next</a:t>
            </a:r>
          </a:p>
          <a:p>
            <a:pPr>
              <a:spcBef>
                <a:spcPts val="500"/>
              </a:spcBef>
              <a:spcAft>
                <a:spcPts val="500"/>
              </a:spcAft>
            </a:pPr>
            <a:r>
              <a:rPr lang="en-US" dirty="0"/>
              <a:t>Ends of the cable have a </a:t>
            </a:r>
            <a:r>
              <a:rPr lang="en-US" b="1" dirty="0">
                <a:solidFill>
                  <a:schemeClr val="accent2"/>
                </a:solidFill>
              </a:rPr>
              <a:t>terminator</a:t>
            </a:r>
            <a:r>
              <a:rPr lang="en-US" dirty="0"/>
              <a:t> installed to prevent signal reflections and network errors</a:t>
            </a:r>
          </a:p>
          <a:p>
            <a:pPr>
              <a:spcBef>
                <a:spcPts val="500"/>
              </a:spcBef>
              <a:spcAft>
                <a:spcPts val="500"/>
              </a:spcAft>
            </a:pPr>
            <a:r>
              <a:rPr lang="en-US" dirty="0"/>
              <a:t>Only one computer can transmit data at a time or frames will collide and be destroyed</a:t>
            </a:r>
          </a:p>
          <a:p>
            <a:pPr>
              <a:spcBef>
                <a:spcPts val="500"/>
              </a:spcBef>
              <a:spcAft>
                <a:spcPts val="500"/>
              </a:spcAft>
            </a:pPr>
            <a:r>
              <a:rPr lang="en-US" dirty="0"/>
              <a:t>Bus topology is rarely used today. Possibly suitable for a home office or small business with few hosts</a:t>
            </a:r>
          </a:p>
          <a:p>
            <a:endParaRPr lang="en-US" dirty="0"/>
          </a:p>
        </p:txBody>
      </p:sp>
      <p:pic>
        <p:nvPicPr>
          <p:cNvPr id="5" name="Picture 4"/>
          <p:cNvPicPr>
            <a:picLocks noChangeAspect="1"/>
          </p:cNvPicPr>
          <p:nvPr/>
        </p:nvPicPr>
        <p:blipFill>
          <a:blip r:embed="rId2"/>
          <a:stretch>
            <a:fillRect/>
          </a:stretch>
        </p:blipFill>
        <p:spPr>
          <a:xfrm>
            <a:off x="4267200" y="1417638"/>
            <a:ext cx="4724400" cy="1706562"/>
          </a:xfrm>
          <a:prstGeom prst="rect">
            <a:avLst/>
          </a:prstGeom>
        </p:spPr>
      </p:pic>
      <p:sp>
        <p:nvSpPr>
          <p:cNvPr id="6" name="Footer Placeholder 5"/>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B2ED799F-190B-4690-9AA4-A530F37BEF97}" type="slidenum">
              <a:rPr lang="en-US" smtClean="0"/>
              <a:pPr/>
              <a:t>15</a:t>
            </a:fld>
            <a:endParaRPr lang="en-US"/>
          </a:p>
        </p:txBody>
      </p:sp>
    </p:spTree>
    <p:extLst>
      <p:ext uri="{BB962C8B-B14F-4D97-AF65-F5344CB8AC3E}">
        <p14:creationId xmlns:p14="http://schemas.microsoft.com/office/powerpoint/2010/main" val="4672984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Ring Topology</a:t>
            </a:r>
          </a:p>
        </p:txBody>
      </p:sp>
      <p:sp>
        <p:nvSpPr>
          <p:cNvPr id="3" name="Date Placeholder 2"/>
          <p:cNvSpPr>
            <a:spLocks noGrp="1"/>
          </p:cNvSpPr>
          <p:nvPr>
            <p:ph type="dt" sz="half" idx="10"/>
          </p:nvPr>
        </p:nvSpPr>
        <p:spPr/>
        <p:txBody>
          <a:bodyPr/>
          <a:lstStyle/>
          <a:p>
            <a:fld id="{7F4ED868-2497-49AB-9BA5-750D31EE7C61}" type="datetime1">
              <a:rPr lang="en-US" smtClean="0"/>
              <a:t>9/18/2019</a:t>
            </a:fld>
            <a:endParaRPr lang="en-US"/>
          </a:p>
        </p:txBody>
      </p:sp>
      <p:sp>
        <p:nvSpPr>
          <p:cNvPr id="4" name="Content Placeholder 3"/>
          <p:cNvSpPr>
            <a:spLocks noGrp="1"/>
          </p:cNvSpPr>
          <p:nvPr>
            <p:ph sz="quarter" idx="1"/>
          </p:nvPr>
        </p:nvSpPr>
        <p:spPr/>
        <p:txBody>
          <a:bodyPr>
            <a:normAutofit fontScale="92500" lnSpcReduction="10000"/>
          </a:bodyPr>
          <a:lstStyle/>
          <a:p>
            <a:pPr>
              <a:spcBef>
                <a:spcPts val="500"/>
              </a:spcBef>
              <a:spcAft>
                <a:spcPts val="500"/>
              </a:spcAft>
            </a:pPr>
            <a:r>
              <a:rPr lang="en-US" dirty="0"/>
              <a:t>Hosts are connected in a physical ring or circle.</a:t>
            </a:r>
          </a:p>
          <a:p>
            <a:pPr>
              <a:spcBef>
                <a:spcPts val="500"/>
              </a:spcBef>
              <a:spcAft>
                <a:spcPts val="500"/>
              </a:spcAft>
            </a:pPr>
            <a:r>
              <a:rPr lang="en-US" dirty="0"/>
              <a:t>The ring has no beginning or end, so the cable does not need to be terminated.</a:t>
            </a:r>
          </a:p>
          <a:p>
            <a:pPr>
              <a:spcBef>
                <a:spcPts val="500"/>
              </a:spcBef>
              <a:spcAft>
                <a:spcPts val="500"/>
              </a:spcAft>
            </a:pPr>
            <a:r>
              <a:rPr lang="en-US" dirty="0"/>
              <a:t>A special frame, a </a:t>
            </a:r>
            <a:r>
              <a:rPr lang="en-US" b="1" dirty="0">
                <a:solidFill>
                  <a:schemeClr val="accent2"/>
                </a:solidFill>
              </a:rPr>
              <a:t>token</a:t>
            </a:r>
            <a:r>
              <a:rPr lang="en-US" dirty="0"/>
              <a:t>, travels </a:t>
            </a:r>
            <a:br>
              <a:rPr lang="en-US" dirty="0"/>
            </a:br>
            <a:r>
              <a:rPr lang="en-US" dirty="0"/>
              <a:t>around the ring, stopping at each </a:t>
            </a:r>
            <a:br>
              <a:rPr lang="en-US" dirty="0"/>
            </a:br>
            <a:r>
              <a:rPr lang="en-US" dirty="0"/>
              <a:t>host.</a:t>
            </a:r>
          </a:p>
          <a:p>
            <a:pPr>
              <a:spcBef>
                <a:spcPts val="500"/>
              </a:spcBef>
              <a:spcAft>
                <a:spcPts val="500"/>
              </a:spcAft>
            </a:pPr>
            <a:r>
              <a:rPr lang="en-US" dirty="0"/>
              <a:t>The advantage of a ring topology </a:t>
            </a:r>
            <a:br>
              <a:rPr lang="en-US" dirty="0"/>
            </a:br>
            <a:r>
              <a:rPr lang="en-US" dirty="0"/>
              <a:t>is that there are no </a:t>
            </a:r>
            <a:r>
              <a:rPr lang="en-US" b="1" dirty="0">
                <a:solidFill>
                  <a:schemeClr val="accent2"/>
                </a:solidFill>
              </a:rPr>
              <a:t>collisions</a:t>
            </a:r>
            <a:r>
              <a:rPr lang="en-US" dirty="0"/>
              <a:t>.</a:t>
            </a:r>
          </a:p>
          <a:p>
            <a:pPr>
              <a:spcBef>
                <a:spcPts val="500"/>
              </a:spcBef>
              <a:spcAft>
                <a:spcPts val="500"/>
              </a:spcAft>
            </a:pPr>
            <a:r>
              <a:rPr lang="en-US" dirty="0"/>
              <a:t>There are two types of ring </a:t>
            </a:r>
            <a:br>
              <a:rPr lang="en-US" dirty="0"/>
            </a:br>
            <a:r>
              <a:rPr lang="en-US" dirty="0"/>
              <a:t>topologies:</a:t>
            </a:r>
          </a:p>
          <a:p>
            <a:pPr lvl="1">
              <a:spcBef>
                <a:spcPts val="500"/>
              </a:spcBef>
              <a:spcAft>
                <a:spcPts val="500"/>
              </a:spcAft>
            </a:pPr>
            <a:r>
              <a:rPr lang="en-US" dirty="0"/>
              <a:t>Single-ring and Dual-ring</a:t>
            </a:r>
          </a:p>
          <a:p>
            <a:endParaRPr lang="en-US" dirty="0"/>
          </a:p>
        </p:txBody>
      </p:sp>
      <p:pic>
        <p:nvPicPr>
          <p:cNvPr id="5" name="Picture 4"/>
          <p:cNvPicPr>
            <a:picLocks noChangeAspect="1"/>
          </p:cNvPicPr>
          <p:nvPr/>
        </p:nvPicPr>
        <p:blipFill>
          <a:blip r:embed="rId2"/>
          <a:stretch>
            <a:fillRect/>
          </a:stretch>
        </p:blipFill>
        <p:spPr>
          <a:xfrm>
            <a:off x="5257800" y="2519362"/>
            <a:ext cx="3429000" cy="3805238"/>
          </a:xfrm>
          <a:prstGeom prst="rect">
            <a:avLst/>
          </a:prstGeom>
        </p:spPr>
      </p:pic>
      <p:sp>
        <p:nvSpPr>
          <p:cNvPr id="6" name="Footer Placeholder 5"/>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B2ED799F-190B-4690-9AA4-A530F37BEF97}" type="slidenum">
              <a:rPr lang="en-US" smtClean="0"/>
              <a:pPr/>
              <a:t>16</a:t>
            </a:fld>
            <a:endParaRPr lang="en-US"/>
          </a:p>
        </p:txBody>
      </p:sp>
    </p:spTree>
    <p:extLst>
      <p:ext uri="{BB962C8B-B14F-4D97-AF65-F5344CB8AC3E}">
        <p14:creationId xmlns:p14="http://schemas.microsoft.com/office/powerpoint/2010/main" val="23618657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4754" name="Rectangle 2"/>
          <p:cNvSpPr>
            <a:spLocks noGrp="1" noChangeArrowheads="1"/>
          </p:cNvSpPr>
          <p:nvPr>
            <p:ph type="title"/>
          </p:nvPr>
        </p:nvSpPr>
        <p:spPr>
          <a:xfrm>
            <a:off x="304800" y="274638"/>
            <a:ext cx="8382000" cy="868362"/>
          </a:xfrm>
        </p:spPr>
        <p:txBody>
          <a:bodyPr>
            <a:normAutofit/>
          </a:bodyPr>
          <a:lstStyle/>
          <a:p>
            <a:pPr algn="ctr" eaLnBrk="1" fontAlgn="auto" hangingPunct="1">
              <a:spcAft>
                <a:spcPts val="0"/>
              </a:spcAft>
              <a:defRPr/>
            </a:pPr>
            <a:r>
              <a:rPr lang="en-US" b="1" dirty="0">
                <a:solidFill>
                  <a:srgbClr val="FF0000"/>
                </a:solidFill>
                <a:latin typeface="Times New Roman" pitchFamily="18" charset="0"/>
                <a:cs typeface="Times New Roman" pitchFamily="18" charset="0"/>
              </a:rPr>
              <a:t>Internet</a:t>
            </a:r>
          </a:p>
        </p:txBody>
      </p:sp>
      <p:sp>
        <p:nvSpPr>
          <p:cNvPr id="74755" name="Rectangle 3"/>
          <p:cNvSpPr>
            <a:spLocks noGrp="1" noChangeArrowheads="1"/>
          </p:cNvSpPr>
          <p:nvPr>
            <p:ph idx="1"/>
          </p:nvPr>
        </p:nvSpPr>
        <p:spPr>
          <a:xfrm>
            <a:off x="304800" y="1143000"/>
            <a:ext cx="8534400" cy="5257800"/>
          </a:xfrm>
        </p:spPr>
        <p:txBody>
          <a:bodyPr/>
          <a:lstStyle/>
          <a:p>
            <a:pPr eaLnBrk="1" hangingPunct="1">
              <a:buNone/>
            </a:pPr>
            <a:r>
              <a:rPr lang="en-US" dirty="0" smtClean="0">
                <a:latin typeface="Times New Roman" pitchFamily="18" charset="0"/>
                <a:cs typeface="Times New Roman" pitchFamily="18" charset="0"/>
              </a:rPr>
              <a:t>What is internet?</a:t>
            </a:r>
          </a:p>
        </p:txBody>
      </p:sp>
      <p:sp>
        <p:nvSpPr>
          <p:cNvPr id="74758" name="Text Box 6"/>
          <p:cNvSpPr txBox="1">
            <a:spLocks noChangeArrowheads="1"/>
          </p:cNvSpPr>
          <p:nvPr/>
        </p:nvSpPr>
        <p:spPr bwMode="auto">
          <a:xfrm>
            <a:off x="228600" y="1676400"/>
            <a:ext cx="8686800" cy="5524589"/>
          </a:xfrm>
          <a:prstGeom prst="rect">
            <a:avLst/>
          </a:prstGeom>
          <a:noFill/>
          <a:ln w="9525">
            <a:noFill/>
            <a:miter lim="800000"/>
            <a:headEnd/>
            <a:tailEnd/>
          </a:ln>
        </p:spPr>
        <p:txBody>
          <a:bodyPr wrap="square">
            <a:spAutoFit/>
          </a:bodyPr>
          <a:lstStyle/>
          <a:p>
            <a:pPr>
              <a:spcBef>
                <a:spcPct val="50000"/>
              </a:spcBef>
              <a:buClr>
                <a:schemeClr val="accent1"/>
              </a:buClr>
              <a:buSzPct val="120000"/>
              <a:buFont typeface="Arial" pitchFamily="34" charset="0"/>
              <a:buChar char="•"/>
              <a:defRPr/>
            </a:pPr>
            <a:r>
              <a:rPr lang="en-US" sz="2500" b="1" dirty="0">
                <a:solidFill>
                  <a:schemeClr val="tx1"/>
                </a:solidFill>
                <a:cs typeface="Times New Roman" pitchFamily="18" charset="0"/>
              </a:rPr>
              <a:t>Internet</a:t>
            </a:r>
            <a:r>
              <a:rPr lang="en-US" sz="2500" dirty="0">
                <a:solidFill>
                  <a:schemeClr val="tx1"/>
                </a:solidFill>
                <a:cs typeface="Times New Roman" pitchFamily="18" charset="0"/>
              </a:rPr>
              <a:t> </a:t>
            </a:r>
            <a:r>
              <a:rPr lang="en-US" sz="2500" dirty="0" smtClean="0">
                <a:solidFill>
                  <a:schemeClr val="tx1"/>
                </a:solidFill>
                <a:cs typeface="Times New Roman" pitchFamily="18" charset="0"/>
              </a:rPr>
              <a:t>A communication network that is itself a connection of many other networks</a:t>
            </a:r>
          </a:p>
          <a:p>
            <a:pPr>
              <a:spcBef>
                <a:spcPct val="50000"/>
              </a:spcBef>
              <a:buClr>
                <a:schemeClr val="accent1"/>
              </a:buClr>
              <a:buSzPct val="120000"/>
              <a:defRPr/>
            </a:pPr>
            <a:endParaRPr lang="en-US" sz="2500" dirty="0">
              <a:solidFill>
                <a:schemeClr val="tx1"/>
              </a:solidFill>
              <a:cs typeface="Times New Roman" pitchFamily="18" charset="0"/>
            </a:endParaRPr>
          </a:p>
          <a:p>
            <a:pPr>
              <a:spcBef>
                <a:spcPct val="50000"/>
              </a:spcBef>
              <a:buClr>
                <a:schemeClr val="accent1"/>
              </a:buClr>
              <a:buSzPct val="120000"/>
              <a:buFont typeface="Arial" pitchFamily="34" charset="0"/>
              <a:buChar char="•"/>
              <a:defRPr/>
            </a:pPr>
            <a:r>
              <a:rPr lang="en-US" sz="2500" dirty="0">
                <a:solidFill>
                  <a:schemeClr val="tx1"/>
                </a:solidFill>
                <a:cs typeface="Times New Roman" pitchFamily="18" charset="0"/>
              </a:rPr>
              <a:t>A Network can consist of two or more computers connected together by a medium such that they are able to share resources or information</a:t>
            </a:r>
            <a:r>
              <a:rPr lang="en-US" sz="2500" dirty="0" smtClean="0">
                <a:solidFill>
                  <a:schemeClr val="tx1"/>
                </a:solidFill>
                <a:cs typeface="Times New Roman" pitchFamily="18" charset="0"/>
              </a:rPr>
              <a:t>.</a:t>
            </a:r>
          </a:p>
          <a:p>
            <a:pPr>
              <a:spcBef>
                <a:spcPct val="50000"/>
              </a:spcBef>
              <a:buClr>
                <a:schemeClr val="accent1"/>
              </a:buClr>
              <a:buSzPct val="120000"/>
              <a:buFont typeface="Arial" pitchFamily="34" charset="0"/>
              <a:buChar char="•"/>
              <a:defRPr/>
            </a:pPr>
            <a:endParaRPr lang="en-US" sz="2500" dirty="0">
              <a:solidFill>
                <a:schemeClr val="tx1"/>
              </a:solidFill>
              <a:cs typeface="Times New Roman" pitchFamily="18" charset="0"/>
            </a:endParaRPr>
          </a:p>
          <a:p>
            <a:pPr>
              <a:spcBef>
                <a:spcPct val="50000"/>
              </a:spcBef>
              <a:buClr>
                <a:schemeClr val="accent1"/>
              </a:buClr>
              <a:buSzPct val="120000"/>
              <a:buFont typeface="Arial" pitchFamily="34" charset="0"/>
              <a:buChar char="•"/>
              <a:defRPr/>
            </a:pPr>
            <a:r>
              <a:rPr lang="en-US" sz="2500" dirty="0">
                <a:solidFill>
                  <a:schemeClr val="tx1"/>
                </a:solidFill>
                <a:cs typeface="Times New Roman" pitchFamily="18" charset="0"/>
              </a:rPr>
              <a:t>Resources include files, Printers, </a:t>
            </a:r>
            <a:r>
              <a:rPr lang="en-US" sz="2500" dirty="0" smtClean="0">
                <a:solidFill>
                  <a:schemeClr val="tx1"/>
                </a:solidFill>
                <a:cs typeface="Times New Roman" pitchFamily="18" charset="0"/>
              </a:rPr>
              <a:t>Hard-drives </a:t>
            </a:r>
            <a:r>
              <a:rPr lang="en-US" sz="2500" dirty="0">
                <a:solidFill>
                  <a:schemeClr val="tx1"/>
                </a:solidFill>
                <a:cs typeface="Times New Roman" pitchFamily="18" charset="0"/>
              </a:rPr>
              <a:t>or CPU(Central Processing Unit).</a:t>
            </a:r>
          </a:p>
          <a:p>
            <a:pPr>
              <a:spcBef>
                <a:spcPct val="50000"/>
              </a:spcBef>
              <a:defRPr/>
            </a:pPr>
            <a:endParaRPr lang="en-US" sz="2400" dirty="0">
              <a:solidFill>
                <a:schemeClr val="tx1"/>
              </a:solidFill>
              <a:cs typeface="Times New Roman" pitchFamily="18" charset="0"/>
            </a:endParaRPr>
          </a:p>
          <a:p>
            <a:pPr>
              <a:spcBef>
                <a:spcPct val="50000"/>
              </a:spcBef>
              <a:defRPr/>
            </a:pPr>
            <a:endParaRPr lang="en-US" sz="1400" dirty="0">
              <a:solidFill>
                <a:schemeClr val="tx1"/>
              </a:solidFill>
              <a:cs typeface="Times New Roman" pitchFamily="18" charset="0"/>
            </a:endParaRPr>
          </a:p>
          <a:p>
            <a:pPr>
              <a:spcBef>
                <a:spcPct val="50000"/>
              </a:spcBef>
              <a:defRPr/>
            </a:pPr>
            <a:endParaRPr lang="en-US" sz="1400" dirty="0">
              <a:solidFill>
                <a:schemeClr val="tx1"/>
              </a:solidFill>
              <a:cs typeface="Times New Roman" pitchFamily="18" charset="0"/>
            </a:endParaRPr>
          </a:p>
        </p:txBody>
      </p:sp>
      <p:sp>
        <p:nvSpPr>
          <p:cNvPr id="5" name="Date Placeholder 4"/>
          <p:cNvSpPr>
            <a:spLocks noGrp="1"/>
          </p:cNvSpPr>
          <p:nvPr>
            <p:ph type="dt" sz="half" idx="10"/>
          </p:nvPr>
        </p:nvSpPr>
        <p:spPr/>
        <p:txBody>
          <a:bodyPr/>
          <a:lstStyle/>
          <a:p>
            <a:fld id="{08ABAEE3-F008-4217-A1DB-F121DDFA956E}"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17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4755"/>
                                        </p:tgtEl>
                                        <p:attrNameLst>
                                          <p:attrName>style.visibility</p:attrName>
                                        </p:attrNameLst>
                                      </p:cBhvr>
                                      <p:to>
                                        <p:strVal val="visible"/>
                                      </p:to>
                                    </p:set>
                                    <p:animEffect transition="in" filter="wipe(left)">
                                      <p:cBhvr>
                                        <p:cTn id="7" dur="500"/>
                                        <p:tgtEl>
                                          <p:spTgt spid="7475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74758"/>
                                        </p:tgtEl>
                                        <p:attrNameLst>
                                          <p:attrName>style.visibility</p:attrName>
                                        </p:attrNameLst>
                                      </p:cBhvr>
                                      <p:to>
                                        <p:strVal val="visible"/>
                                      </p:to>
                                    </p:set>
                                    <p:anim calcmode="lin" valueType="num">
                                      <p:cBhvr additive="base">
                                        <p:cTn id="12" dur="500" fill="hold"/>
                                        <p:tgtEl>
                                          <p:spTgt spid="74758"/>
                                        </p:tgtEl>
                                        <p:attrNameLst>
                                          <p:attrName>ppt_x</p:attrName>
                                        </p:attrNameLst>
                                      </p:cBhvr>
                                      <p:tavLst>
                                        <p:tav tm="0">
                                          <p:val>
                                            <p:strVal val="0-#ppt_w/2"/>
                                          </p:val>
                                        </p:tav>
                                        <p:tav tm="100000">
                                          <p:val>
                                            <p:strVal val="#ppt_x"/>
                                          </p:val>
                                        </p:tav>
                                      </p:tavLst>
                                    </p:anim>
                                    <p:anim calcmode="lin" valueType="num">
                                      <p:cBhvr additive="base">
                                        <p:cTn id="13" dur="500" fill="hold"/>
                                        <p:tgtEl>
                                          <p:spTgt spid="747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755" grpId="0" autoUpdateAnimBg="0"/>
      <p:bldP spid="74758" grpId="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381000" y="274638"/>
            <a:ext cx="8305800" cy="563562"/>
          </a:xfrm>
        </p:spPr>
        <p:txBody>
          <a:bodyPr>
            <a:normAutofit fontScale="90000"/>
          </a:bodyPr>
          <a:lstStyle/>
          <a:p>
            <a:pPr eaLnBrk="1" fontAlgn="auto" hangingPunct="1">
              <a:spcAft>
                <a:spcPts val="0"/>
              </a:spcAft>
              <a:defRPr/>
            </a:pPr>
            <a:r>
              <a:rPr lang="en-US" sz="3300" b="1" dirty="0">
                <a:solidFill>
                  <a:schemeClr val="tx1"/>
                </a:solidFill>
                <a:latin typeface="Times New Roman" pitchFamily="18" charset="0"/>
                <a:cs typeface="Times New Roman" pitchFamily="18" charset="0"/>
              </a:rPr>
              <a:t>The Web vs. The Internet</a:t>
            </a:r>
          </a:p>
        </p:txBody>
      </p:sp>
      <p:sp>
        <p:nvSpPr>
          <p:cNvPr id="14339" name="Rectangle 3"/>
          <p:cNvSpPr>
            <a:spLocks noGrp="1" noChangeArrowheads="1"/>
          </p:cNvSpPr>
          <p:nvPr>
            <p:ph idx="1"/>
          </p:nvPr>
        </p:nvSpPr>
        <p:spPr>
          <a:xfrm>
            <a:off x="228600" y="990600"/>
            <a:ext cx="8686800" cy="5638800"/>
          </a:xfrm>
        </p:spPr>
        <p:txBody>
          <a:bodyPr>
            <a:normAutofit/>
          </a:bodyPr>
          <a:lstStyle/>
          <a:p>
            <a:pPr marL="548640" indent="-411480" eaLnBrk="1" fontAlgn="auto" hangingPunct="1">
              <a:lnSpc>
                <a:spcPct val="90000"/>
              </a:lnSpc>
              <a:spcAft>
                <a:spcPts val="0"/>
              </a:spcAft>
              <a:buClr>
                <a:schemeClr val="tx1">
                  <a:shade val="95000"/>
                </a:schemeClr>
              </a:buClr>
              <a:buFont typeface="Wingdings 2"/>
              <a:buChar char=""/>
              <a:defRPr/>
            </a:pPr>
            <a:r>
              <a:rPr lang="en-US" sz="2200" dirty="0" smtClean="0">
                <a:latin typeface="Times New Roman" pitchFamily="18" charset="0"/>
                <a:cs typeface="Times New Roman" pitchFamily="18" charset="0"/>
              </a:rPr>
              <a:t>The World Wide Web (WWW): Is a collection of internet resources (such as FTP, telnet), hyperlinked text, audio, and video files, and remote sites that can be accessed and searched by browsers based on standards such as HTTP and TCP/IP. </a:t>
            </a:r>
          </a:p>
          <a:p>
            <a:pPr marL="548640" indent="-411480" eaLnBrk="1" fontAlgn="auto" hangingPunct="1">
              <a:lnSpc>
                <a:spcPct val="90000"/>
              </a:lnSpc>
              <a:spcAft>
                <a:spcPts val="0"/>
              </a:spcAft>
              <a:buClr>
                <a:schemeClr val="tx1">
                  <a:shade val="95000"/>
                </a:schemeClr>
              </a:buClr>
              <a:buNone/>
              <a:defRPr/>
            </a:pPr>
            <a:endParaRPr lang="en-US" sz="2200" dirty="0" smtClean="0">
              <a:latin typeface="Times New Roman" pitchFamily="18" charset="0"/>
              <a:cs typeface="Times New Roman" pitchFamily="18" charset="0"/>
            </a:endParaRPr>
          </a:p>
          <a:p>
            <a:pPr marL="868680" lvl="1" indent="-283464" eaLnBrk="1" fontAlgn="auto" hangingPunct="1">
              <a:lnSpc>
                <a:spcPct val="90000"/>
              </a:lnSpc>
              <a:spcAft>
                <a:spcPts val="0"/>
              </a:spcAft>
              <a:buFont typeface="Wingdings 2"/>
              <a:buChar char=""/>
              <a:defRPr/>
            </a:pPr>
            <a:r>
              <a:rPr lang="en-US" sz="2200" dirty="0" smtClean="0">
                <a:latin typeface="Times New Roman" pitchFamily="18" charset="0"/>
                <a:cs typeface="Times New Roman" pitchFamily="18" charset="0"/>
              </a:rPr>
              <a:t>It is part of the Internet</a:t>
            </a:r>
          </a:p>
          <a:p>
            <a:pPr marL="868680" lvl="1" indent="-283464" eaLnBrk="1" fontAlgn="auto" hangingPunct="1">
              <a:lnSpc>
                <a:spcPct val="90000"/>
              </a:lnSpc>
              <a:spcAft>
                <a:spcPts val="0"/>
              </a:spcAft>
              <a:buFont typeface="Wingdings 2"/>
              <a:buChar char=""/>
              <a:defRPr/>
            </a:pPr>
            <a:r>
              <a:rPr lang="en-US" sz="2200" dirty="0" smtClean="0">
                <a:latin typeface="Times New Roman" pitchFamily="18" charset="0"/>
                <a:cs typeface="Times New Roman" pitchFamily="18" charset="0"/>
              </a:rPr>
              <a:t>Hypertext Markup Language (HTML) is used to create Web pages</a:t>
            </a:r>
          </a:p>
          <a:p>
            <a:pPr marL="868680" lvl="1" indent="-283464" eaLnBrk="1" fontAlgn="auto" hangingPunct="1">
              <a:lnSpc>
                <a:spcPct val="90000"/>
              </a:lnSpc>
              <a:spcAft>
                <a:spcPts val="0"/>
              </a:spcAft>
              <a:buFont typeface="Wingdings 2"/>
              <a:buChar char=""/>
              <a:defRPr/>
            </a:pPr>
            <a:r>
              <a:rPr lang="en-US" sz="2200" dirty="0" smtClean="0">
                <a:latin typeface="Times New Roman" pitchFamily="18" charset="0"/>
                <a:cs typeface="Times New Roman" pitchFamily="18" charset="0"/>
              </a:rPr>
              <a:t>Hyperlinks connect Web pages to each other</a:t>
            </a:r>
          </a:p>
          <a:p>
            <a:pPr marL="868680" lvl="1" indent="-283464" eaLnBrk="1" fontAlgn="auto" hangingPunct="1">
              <a:lnSpc>
                <a:spcPct val="90000"/>
              </a:lnSpc>
              <a:spcAft>
                <a:spcPts val="0"/>
              </a:spcAft>
              <a:buFont typeface="Wingdings 2"/>
              <a:buChar char=""/>
              <a:defRPr/>
            </a:pPr>
            <a:r>
              <a:rPr lang="en-US" sz="2200" dirty="0" smtClean="0">
                <a:latin typeface="Times New Roman" pitchFamily="18" charset="0"/>
                <a:cs typeface="Times New Roman" pitchFamily="18" charset="0"/>
              </a:rPr>
              <a:t>Hypertext Transfer Protocol-HTTP </a:t>
            </a:r>
          </a:p>
          <a:p>
            <a:pPr marL="868680" lvl="1" indent="-283464" eaLnBrk="1" fontAlgn="auto" hangingPunct="1">
              <a:lnSpc>
                <a:spcPct val="90000"/>
              </a:lnSpc>
              <a:spcAft>
                <a:spcPts val="0"/>
              </a:spcAft>
              <a:buFont typeface="Wingdings 2"/>
              <a:buNone/>
              <a:defRPr/>
            </a:pPr>
            <a:r>
              <a:rPr lang="en-US" sz="2200" dirty="0" smtClean="0">
                <a:latin typeface="Times New Roman" pitchFamily="18" charset="0"/>
                <a:cs typeface="Times New Roman" pitchFamily="18" charset="0"/>
              </a:rPr>
              <a:t>   is a web’s application layer protocol</a:t>
            </a:r>
          </a:p>
          <a:p>
            <a:pPr marL="868680" lvl="1" indent="-283464" eaLnBrk="1" fontAlgn="auto" hangingPunct="1">
              <a:lnSpc>
                <a:spcPct val="90000"/>
              </a:lnSpc>
              <a:spcAft>
                <a:spcPts val="0"/>
              </a:spcAft>
              <a:buFont typeface="Wingdings 2"/>
              <a:buNone/>
              <a:defRPr/>
            </a:pPr>
            <a:endParaRPr lang="en-US" sz="2200" dirty="0" smtClean="0">
              <a:latin typeface="Times New Roman" pitchFamily="18" charset="0"/>
              <a:cs typeface="Times New Roman" pitchFamily="18" charset="0"/>
            </a:endParaRPr>
          </a:p>
          <a:p>
            <a:pPr marL="548640" indent="-411480" eaLnBrk="1" fontAlgn="auto" hangingPunct="1">
              <a:lnSpc>
                <a:spcPct val="90000"/>
              </a:lnSpc>
              <a:spcAft>
                <a:spcPts val="0"/>
              </a:spcAft>
              <a:buClr>
                <a:schemeClr val="tx1">
                  <a:shade val="95000"/>
                </a:schemeClr>
              </a:buClr>
              <a:buFont typeface="Wingdings 2"/>
              <a:buChar char=""/>
              <a:defRPr/>
            </a:pPr>
            <a:r>
              <a:rPr lang="en-US" sz="2200" dirty="0" smtClean="0">
                <a:latin typeface="Times New Roman" pitchFamily="18" charset="0"/>
                <a:cs typeface="Times New Roman" pitchFamily="18" charset="0"/>
              </a:rPr>
              <a:t>Internet</a:t>
            </a:r>
          </a:p>
          <a:p>
            <a:pPr marL="868680" lvl="1" indent="-283464" eaLnBrk="1" fontAlgn="auto" hangingPunct="1">
              <a:lnSpc>
                <a:spcPct val="90000"/>
              </a:lnSpc>
              <a:spcAft>
                <a:spcPts val="0"/>
              </a:spcAft>
              <a:buFont typeface="Wingdings 2"/>
              <a:buChar char=""/>
              <a:defRPr/>
            </a:pPr>
            <a:r>
              <a:rPr lang="en-US" sz="2200" dirty="0" smtClean="0">
                <a:latin typeface="Times New Roman" pitchFamily="18" charset="0"/>
                <a:cs typeface="Times New Roman" pitchFamily="18" charset="0"/>
              </a:rPr>
              <a:t>Massive network of networks.</a:t>
            </a:r>
          </a:p>
          <a:p>
            <a:pPr marL="868680" lvl="1" indent="-283464" eaLnBrk="1" fontAlgn="auto" hangingPunct="1">
              <a:lnSpc>
                <a:spcPct val="90000"/>
              </a:lnSpc>
              <a:spcAft>
                <a:spcPts val="0"/>
              </a:spcAft>
              <a:buFont typeface="Wingdings 2"/>
              <a:buChar char=""/>
              <a:defRPr/>
            </a:pPr>
            <a:r>
              <a:rPr lang="en-US" sz="2200" dirty="0" smtClean="0">
                <a:latin typeface="Times New Roman" pitchFamily="18" charset="0"/>
                <a:cs typeface="Times New Roman" pitchFamily="18" charset="0"/>
              </a:rPr>
              <a:t>Use various protocols such as</a:t>
            </a:r>
          </a:p>
          <a:p>
            <a:pPr marL="1143000" lvl="2" indent="-283464">
              <a:lnSpc>
                <a:spcPct val="90000"/>
              </a:lnSpc>
              <a:buFont typeface="Wingdings 2"/>
              <a:buChar char=""/>
              <a:defRPr/>
            </a:pPr>
            <a:r>
              <a:rPr lang="en-US" sz="1800" dirty="0" smtClean="0">
                <a:latin typeface="Times New Roman" pitchFamily="18" charset="0"/>
                <a:cs typeface="Times New Roman" pitchFamily="18" charset="0"/>
              </a:rPr>
              <a:t>SMTP: Simple Mail Transfer Protocol</a:t>
            </a:r>
          </a:p>
          <a:p>
            <a:pPr marL="1143000" lvl="2" indent="-283464">
              <a:lnSpc>
                <a:spcPct val="90000"/>
              </a:lnSpc>
              <a:buFont typeface="Wingdings 2"/>
              <a:buChar char=""/>
              <a:defRPr/>
            </a:pPr>
            <a:r>
              <a:rPr lang="en-US" sz="1800" dirty="0" smtClean="0">
                <a:latin typeface="Times New Roman" pitchFamily="18" charset="0"/>
                <a:cs typeface="Times New Roman" pitchFamily="18" charset="0"/>
              </a:rPr>
              <a:t>FTP:File Transfer Protocol</a:t>
            </a:r>
          </a:p>
          <a:p>
            <a:pPr>
              <a:spcBef>
                <a:spcPct val="50000"/>
              </a:spcBef>
              <a:buFontTx/>
              <a:buChar char="•"/>
              <a:defRPr/>
            </a:pPr>
            <a:endParaRPr lang="en-US" dirty="0" smtClean="0">
              <a:solidFill>
                <a:schemeClr val="bg1"/>
              </a:solidFill>
            </a:endParaRPr>
          </a:p>
          <a:p>
            <a:pPr marL="868680" lvl="1" indent="-283464" eaLnBrk="1" fontAlgn="auto" hangingPunct="1">
              <a:lnSpc>
                <a:spcPct val="90000"/>
              </a:lnSpc>
              <a:spcAft>
                <a:spcPts val="0"/>
              </a:spcAft>
              <a:buFont typeface="Wingdings 2" pitchFamily="18" charset="2"/>
              <a:buNone/>
              <a:defRPr/>
            </a:pPr>
            <a:endParaRPr lang="en-US" dirty="0" smtClean="0"/>
          </a:p>
        </p:txBody>
      </p:sp>
      <p:sp>
        <p:nvSpPr>
          <p:cNvPr id="4" name="Date Placeholder 3"/>
          <p:cNvSpPr>
            <a:spLocks noGrp="1"/>
          </p:cNvSpPr>
          <p:nvPr>
            <p:ph type="dt" sz="half" idx="10"/>
          </p:nvPr>
        </p:nvSpPr>
        <p:spPr/>
        <p:txBody>
          <a:bodyPr/>
          <a:lstStyle/>
          <a:p>
            <a:fld id="{9A4DB567-2A7C-4DA9-802F-2AFCC11D3958}"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18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339"/>
                                        </p:tgtEl>
                                        <p:attrNameLst>
                                          <p:attrName>style.visibility</p:attrName>
                                        </p:attrNameLst>
                                      </p:cBhvr>
                                      <p:to>
                                        <p:strVal val="visible"/>
                                      </p:to>
                                    </p:set>
                                    <p:animEffect transition="in" filter="wipe(left)">
                                      <p:cBhvr>
                                        <p:cTn id="7" dur="500"/>
                                        <p:tgtEl>
                                          <p:spTgt spid="14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39" grpId="0"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Peer-to-Peer Networking</a:t>
            </a:r>
          </a:p>
        </p:txBody>
      </p:sp>
      <p:sp>
        <p:nvSpPr>
          <p:cNvPr id="3" name="Date Placeholder 2"/>
          <p:cNvSpPr>
            <a:spLocks noGrp="1"/>
          </p:cNvSpPr>
          <p:nvPr>
            <p:ph type="dt" sz="half" idx="10"/>
          </p:nvPr>
        </p:nvSpPr>
        <p:spPr/>
        <p:txBody>
          <a:bodyPr/>
          <a:lstStyle/>
          <a:p>
            <a:fld id="{29A5208F-CDBF-4155-9445-C1ADDCD98932}" type="datetime1">
              <a:rPr lang="en-US" smtClean="0"/>
              <a:t>9/18/2019</a:t>
            </a:fld>
            <a:endParaRPr lang="en-US"/>
          </a:p>
        </p:txBody>
      </p:sp>
      <p:sp>
        <p:nvSpPr>
          <p:cNvPr id="4" name="Content Placeholder 3"/>
          <p:cNvSpPr>
            <a:spLocks noGrp="1"/>
          </p:cNvSpPr>
          <p:nvPr>
            <p:ph sz="quarter" idx="1"/>
          </p:nvPr>
        </p:nvSpPr>
        <p:spPr/>
        <p:txBody>
          <a:bodyPr/>
          <a:lstStyle/>
          <a:p>
            <a:pPr>
              <a:spcBef>
                <a:spcPts val="500"/>
              </a:spcBef>
              <a:spcAft>
                <a:spcPts val="500"/>
              </a:spcAft>
            </a:pPr>
            <a:r>
              <a:rPr lang="en-US" dirty="0"/>
              <a:t>Share files, send messages, and print to a shared printer.</a:t>
            </a:r>
          </a:p>
          <a:p>
            <a:pPr>
              <a:spcBef>
                <a:spcPts val="500"/>
              </a:spcBef>
              <a:spcAft>
                <a:spcPts val="500"/>
              </a:spcAft>
            </a:pPr>
            <a:r>
              <a:rPr lang="en-US" dirty="0"/>
              <a:t>Each computer has similar capabilities and responsibilities.</a:t>
            </a:r>
          </a:p>
          <a:p>
            <a:pPr>
              <a:spcBef>
                <a:spcPts val="500"/>
              </a:spcBef>
              <a:spcAft>
                <a:spcPts val="500"/>
              </a:spcAft>
            </a:pPr>
            <a:r>
              <a:rPr lang="en-US" dirty="0"/>
              <a:t>Each user decides which data and devices to share.</a:t>
            </a:r>
          </a:p>
          <a:p>
            <a:pPr>
              <a:spcBef>
                <a:spcPts val="500"/>
              </a:spcBef>
              <a:spcAft>
                <a:spcPts val="500"/>
              </a:spcAft>
            </a:pPr>
            <a:r>
              <a:rPr lang="en-US" dirty="0"/>
              <a:t>No central point of control in the network.</a:t>
            </a:r>
          </a:p>
          <a:p>
            <a:pPr>
              <a:spcBef>
                <a:spcPts val="500"/>
              </a:spcBef>
              <a:spcAft>
                <a:spcPts val="500"/>
              </a:spcAft>
            </a:pPr>
            <a:r>
              <a:rPr lang="en-US" dirty="0"/>
              <a:t>Best if there are ten or fewer computers.</a:t>
            </a:r>
          </a:p>
          <a:p>
            <a:endParaRPr lang="en-US" dirty="0"/>
          </a:p>
        </p:txBody>
      </p:sp>
      <p:pic>
        <p:nvPicPr>
          <p:cNvPr id="5"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3675" y="4398963"/>
            <a:ext cx="3635375" cy="2124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6" name="Footer Placeholder 5"/>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B2ED799F-190B-4690-9AA4-A530F37BEF97}" type="slidenum">
              <a:rPr lang="en-US" smtClean="0"/>
              <a:pPr/>
              <a:t>19</a:t>
            </a:fld>
            <a:endParaRPr lang="en-US"/>
          </a:p>
        </p:txBody>
      </p:sp>
    </p:spTree>
    <p:extLst>
      <p:ext uri="{BB962C8B-B14F-4D97-AF65-F5344CB8AC3E}">
        <p14:creationId xmlns:p14="http://schemas.microsoft.com/office/powerpoint/2010/main" val="3319102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Date Placeholder 2"/>
          <p:cNvSpPr>
            <a:spLocks noGrp="1"/>
          </p:cNvSpPr>
          <p:nvPr>
            <p:ph type="dt" sz="half" idx="10"/>
          </p:nvPr>
        </p:nvSpPr>
        <p:spPr/>
        <p:txBody>
          <a:bodyPr/>
          <a:lstStyle/>
          <a:p>
            <a:fld id="{92015B0A-41ED-49FC-8D80-0ED6E2F031DC}" type="datetime1">
              <a:rPr lang="en-US" smtClean="0"/>
              <a:t>9/18/2019</a:t>
            </a:fld>
            <a:endParaRPr lang="en-US"/>
          </a:p>
        </p:txBody>
      </p:sp>
      <p:sp>
        <p:nvSpPr>
          <p:cNvPr id="4" name="Content Placeholder 3"/>
          <p:cNvSpPr>
            <a:spLocks noGrp="1"/>
          </p:cNvSpPr>
          <p:nvPr>
            <p:ph sz="quarter" idx="1"/>
          </p:nvPr>
        </p:nvSpPr>
        <p:spPr/>
        <p:txBody>
          <a:bodyPr/>
          <a:lstStyle/>
          <a:p>
            <a:endParaRPr lang="en-US"/>
          </a:p>
        </p:txBody>
      </p:sp>
      <p:pic>
        <p:nvPicPr>
          <p:cNvPr id="5" name="Picture 4"/>
          <p:cNvPicPr>
            <a:picLocks noChangeAspect="1"/>
          </p:cNvPicPr>
          <p:nvPr/>
        </p:nvPicPr>
        <p:blipFill>
          <a:blip r:embed="rId2"/>
          <a:stretch>
            <a:fillRect/>
          </a:stretch>
        </p:blipFill>
        <p:spPr>
          <a:xfrm>
            <a:off x="914400" y="304655"/>
            <a:ext cx="7772400" cy="5715146"/>
          </a:xfrm>
          <a:prstGeom prst="rect">
            <a:avLst/>
          </a:prstGeom>
        </p:spPr>
      </p:pic>
      <p:sp>
        <p:nvSpPr>
          <p:cNvPr id="6" name="Footer Placeholder 5"/>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B2ED799F-190B-4690-9AA4-A530F37BEF97}" type="slidenum">
              <a:rPr lang="en-US" smtClean="0"/>
              <a:pPr/>
              <a:t>2</a:t>
            </a:fld>
            <a:endParaRPr lang="en-US"/>
          </a:p>
        </p:txBody>
      </p:sp>
    </p:spTree>
    <p:extLst>
      <p:ext uri="{BB962C8B-B14F-4D97-AF65-F5344CB8AC3E}">
        <p14:creationId xmlns:p14="http://schemas.microsoft.com/office/powerpoint/2010/main" val="30580172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381000" y="274638"/>
            <a:ext cx="8305800" cy="792162"/>
          </a:xfrm>
        </p:spPr>
        <p:txBody>
          <a:bodyPr>
            <a:normAutofit/>
          </a:bodyPr>
          <a:lstStyle/>
          <a:p>
            <a:pPr eaLnBrk="1" fontAlgn="auto" hangingPunct="1">
              <a:spcAft>
                <a:spcPts val="0"/>
              </a:spcAft>
              <a:defRPr/>
            </a:pPr>
            <a:r>
              <a:rPr lang="en-US" sz="3200" b="1" dirty="0">
                <a:solidFill>
                  <a:schemeClr val="tx1"/>
                </a:solidFill>
                <a:latin typeface="Times New Roman" pitchFamily="18" charset="0"/>
                <a:cs typeface="Times New Roman" pitchFamily="18" charset="0"/>
              </a:rPr>
              <a:t>Client and Server</a:t>
            </a:r>
          </a:p>
        </p:txBody>
      </p:sp>
      <p:sp>
        <p:nvSpPr>
          <p:cNvPr id="15363" name="Rectangle 3"/>
          <p:cNvSpPr>
            <a:spLocks noGrp="1" noChangeArrowheads="1"/>
          </p:cNvSpPr>
          <p:nvPr>
            <p:ph idx="1"/>
          </p:nvPr>
        </p:nvSpPr>
        <p:spPr>
          <a:xfrm>
            <a:off x="228600" y="1143000"/>
            <a:ext cx="8686800" cy="5486400"/>
          </a:xfrm>
        </p:spPr>
        <p:txBody>
          <a:bodyPr/>
          <a:lstStyle/>
          <a:p>
            <a:pPr eaLnBrk="1" hangingPunct="1"/>
            <a:r>
              <a:rPr lang="en-US" dirty="0" smtClean="0">
                <a:latin typeface="Times New Roman" pitchFamily="18" charset="0"/>
                <a:cs typeface="Times New Roman" pitchFamily="18" charset="0"/>
              </a:rPr>
              <a:t>Client computer:</a:t>
            </a:r>
          </a:p>
          <a:p>
            <a:pPr lvl="1" eaLnBrk="1" hangingPunct="1"/>
            <a:r>
              <a:rPr lang="en-US" dirty="0" smtClean="0">
                <a:latin typeface="Times New Roman" pitchFamily="18" charset="0"/>
                <a:cs typeface="Times New Roman" pitchFamily="18" charset="0"/>
              </a:rPr>
              <a:t>Users connect to the Internet</a:t>
            </a:r>
          </a:p>
          <a:p>
            <a:pPr lvl="1" eaLnBrk="1" hangingPunct="1"/>
            <a:r>
              <a:rPr lang="en-US" dirty="0" smtClean="0">
                <a:latin typeface="Times New Roman" pitchFamily="18" charset="0"/>
                <a:cs typeface="Times New Roman" pitchFamily="18" charset="0"/>
              </a:rPr>
              <a:t>Request data and Web pages</a:t>
            </a:r>
          </a:p>
          <a:p>
            <a:pPr lvl="1" eaLnBrk="1" hangingPunct="1">
              <a:buNone/>
            </a:pPr>
            <a:endParaRPr lang="en-US" dirty="0" smtClean="0">
              <a:latin typeface="Times New Roman" pitchFamily="18" charset="0"/>
              <a:cs typeface="Times New Roman" pitchFamily="18" charset="0"/>
            </a:endParaRPr>
          </a:p>
          <a:p>
            <a:pPr eaLnBrk="1" hangingPunct="1"/>
            <a:r>
              <a:rPr lang="en-US" dirty="0" smtClean="0">
                <a:latin typeface="Times New Roman" pitchFamily="18" charset="0"/>
                <a:cs typeface="Times New Roman" pitchFamily="18" charset="0"/>
              </a:rPr>
              <a:t>Server computers</a:t>
            </a:r>
          </a:p>
          <a:p>
            <a:pPr lvl="1" eaLnBrk="1" hangingPunct="1"/>
            <a:r>
              <a:rPr lang="en-US" dirty="0" smtClean="0">
                <a:latin typeface="Times New Roman" pitchFamily="18" charset="0"/>
                <a:cs typeface="Times New Roman" pitchFamily="18" charset="0"/>
              </a:rPr>
              <a:t>Store Web pages and data</a:t>
            </a:r>
          </a:p>
          <a:p>
            <a:pPr lvl="1" eaLnBrk="1" hangingPunct="1"/>
            <a:r>
              <a:rPr lang="en-US" dirty="0" smtClean="0">
                <a:latin typeface="Times New Roman" pitchFamily="18" charset="0"/>
                <a:cs typeface="Times New Roman" pitchFamily="18" charset="0"/>
              </a:rPr>
              <a:t>Return the requested data to the client</a:t>
            </a:r>
          </a:p>
          <a:p>
            <a:pPr lvl="1" eaLnBrk="1" hangingPunct="1"/>
            <a:endParaRPr lang="en-US" dirty="0" smtClean="0">
              <a:latin typeface="Times New Roman" pitchFamily="18" charset="0"/>
              <a:cs typeface="Times New Roman" pitchFamily="18" charset="0"/>
            </a:endParaRPr>
          </a:p>
        </p:txBody>
      </p:sp>
      <p:sp>
        <p:nvSpPr>
          <p:cNvPr id="15367" name="Text Box 7"/>
          <p:cNvSpPr txBox="1">
            <a:spLocks noChangeArrowheads="1"/>
          </p:cNvSpPr>
          <p:nvPr/>
        </p:nvSpPr>
        <p:spPr bwMode="auto">
          <a:xfrm>
            <a:off x="7239000" y="3886200"/>
            <a:ext cx="990600" cy="396875"/>
          </a:xfrm>
          <a:prstGeom prst="rect">
            <a:avLst/>
          </a:prstGeom>
          <a:noFill/>
          <a:ln w="9525">
            <a:noFill/>
            <a:miter lim="800000"/>
            <a:headEnd/>
            <a:tailEnd/>
          </a:ln>
        </p:spPr>
        <p:txBody>
          <a:bodyPr>
            <a:spAutoFit/>
          </a:bodyPr>
          <a:lstStyle/>
          <a:p>
            <a:pPr>
              <a:spcBef>
                <a:spcPct val="50000"/>
              </a:spcBef>
            </a:pPr>
            <a:r>
              <a:rPr lang="en-US" sz="2000" b="1">
                <a:solidFill>
                  <a:srgbClr val="FFFBDD"/>
                </a:solidFill>
              </a:rPr>
              <a:t>Server</a:t>
            </a:r>
          </a:p>
        </p:txBody>
      </p:sp>
      <p:sp>
        <p:nvSpPr>
          <p:cNvPr id="15368" name="Text Box 8"/>
          <p:cNvSpPr txBox="1">
            <a:spLocks noChangeArrowheads="1"/>
          </p:cNvSpPr>
          <p:nvPr/>
        </p:nvSpPr>
        <p:spPr bwMode="auto">
          <a:xfrm>
            <a:off x="457200" y="4572000"/>
            <a:ext cx="990600" cy="396875"/>
          </a:xfrm>
          <a:prstGeom prst="rect">
            <a:avLst/>
          </a:prstGeom>
          <a:noFill/>
          <a:ln w="9525">
            <a:noFill/>
            <a:miter lim="800000"/>
            <a:headEnd/>
            <a:tailEnd/>
          </a:ln>
        </p:spPr>
        <p:txBody>
          <a:bodyPr>
            <a:spAutoFit/>
          </a:bodyPr>
          <a:lstStyle/>
          <a:p>
            <a:pPr>
              <a:spcBef>
                <a:spcPct val="50000"/>
              </a:spcBef>
            </a:pPr>
            <a:r>
              <a:rPr lang="en-US" sz="2000" b="1">
                <a:solidFill>
                  <a:srgbClr val="FFFBDD"/>
                </a:solidFill>
              </a:rPr>
              <a:t>Client</a:t>
            </a:r>
          </a:p>
        </p:txBody>
      </p:sp>
      <p:pic>
        <p:nvPicPr>
          <p:cNvPr id="12" name="Picture 2"/>
          <p:cNvPicPr>
            <a:picLocks noChangeAspect="1" noChangeArrowheads="1"/>
          </p:cNvPicPr>
          <p:nvPr/>
        </p:nvPicPr>
        <p:blipFill>
          <a:blip r:embed="rId2" cstate="print"/>
          <a:srcRect/>
          <a:stretch>
            <a:fillRect/>
          </a:stretch>
        </p:blipFill>
        <p:spPr bwMode="auto">
          <a:xfrm>
            <a:off x="533400" y="4267200"/>
            <a:ext cx="8153400" cy="2362200"/>
          </a:xfrm>
          <a:prstGeom prst="rect">
            <a:avLst/>
          </a:prstGeom>
          <a:noFill/>
          <a:ln w="9525">
            <a:noFill/>
            <a:miter lim="800000"/>
            <a:headEnd/>
            <a:tailEnd/>
          </a:ln>
        </p:spPr>
      </p:pic>
      <p:sp>
        <p:nvSpPr>
          <p:cNvPr id="7" name="Date Placeholder 6"/>
          <p:cNvSpPr>
            <a:spLocks noGrp="1"/>
          </p:cNvSpPr>
          <p:nvPr>
            <p:ph type="dt" sz="half" idx="10"/>
          </p:nvPr>
        </p:nvSpPr>
        <p:spPr/>
        <p:txBody>
          <a:bodyPr/>
          <a:lstStyle/>
          <a:p>
            <a:fld id="{BCF706CB-8EFD-45C9-AB4C-1A38DE0F93B0}"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20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363">
                                            <p:txEl>
                                              <p:pRg st="0" end="0"/>
                                            </p:txEl>
                                          </p:spTgt>
                                        </p:tgtEl>
                                        <p:attrNameLst>
                                          <p:attrName>style.visibility</p:attrName>
                                        </p:attrNameLst>
                                      </p:cBhvr>
                                      <p:to>
                                        <p:strVal val="visible"/>
                                      </p:to>
                                    </p:set>
                                    <p:animEffect transition="in" filter="wipe(left)">
                                      <p:cBhvr>
                                        <p:cTn id="7" dur="1000"/>
                                        <p:tgtEl>
                                          <p:spTgt spid="15363">
                                            <p:txEl>
                                              <p:pRg st="0" end="0"/>
                                            </p:txEl>
                                          </p:spTgt>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15363">
                                            <p:txEl>
                                              <p:pRg st="1" end="1"/>
                                            </p:txEl>
                                          </p:spTgt>
                                        </p:tgtEl>
                                        <p:attrNameLst>
                                          <p:attrName>style.visibility</p:attrName>
                                        </p:attrNameLst>
                                      </p:cBhvr>
                                      <p:to>
                                        <p:strVal val="visible"/>
                                      </p:to>
                                    </p:set>
                                    <p:animEffect transition="in" filter="wipe(left)">
                                      <p:cBhvr>
                                        <p:cTn id="11" dur="1000"/>
                                        <p:tgtEl>
                                          <p:spTgt spid="15363">
                                            <p:txEl>
                                              <p:pRg st="1" end="1"/>
                                            </p:txEl>
                                          </p:spTgt>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15363">
                                            <p:txEl>
                                              <p:pRg st="2" end="2"/>
                                            </p:txEl>
                                          </p:spTgt>
                                        </p:tgtEl>
                                        <p:attrNameLst>
                                          <p:attrName>style.visibility</p:attrName>
                                        </p:attrNameLst>
                                      </p:cBhvr>
                                      <p:to>
                                        <p:strVal val="visible"/>
                                      </p:to>
                                    </p:set>
                                    <p:animEffect transition="in" filter="wipe(left)">
                                      <p:cBhvr>
                                        <p:cTn id="15" dur="1000"/>
                                        <p:tgtEl>
                                          <p:spTgt spid="15363">
                                            <p:txEl>
                                              <p:pRg st="2" end="2"/>
                                            </p:txEl>
                                          </p:spTgt>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15363">
                                            <p:txEl>
                                              <p:pRg st="4" end="4"/>
                                            </p:txEl>
                                          </p:spTgt>
                                        </p:tgtEl>
                                        <p:attrNameLst>
                                          <p:attrName>style.visibility</p:attrName>
                                        </p:attrNameLst>
                                      </p:cBhvr>
                                      <p:to>
                                        <p:strVal val="visible"/>
                                      </p:to>
                                    </p:set>
                                    <p:animEffect transition="in" filter="wipe(left)">
                                      <p:cBhvr>
                                        <p:cTn id="19" dur="1000"/>
                                        <p:tgtEl>
                                          <p:spTgt spid="15363">
                                            <p:txEl>
                                              <p:pRg st="4" end="4"/>
                                            </p:txEl>
                                          </p:spTgt>
                                        </p:tgtEl>
                                      </p:cBhvr>
                                    </p:animEffect>
                                  </p:childTnLst>
                                </p:cTn>
                              </p:par>
                            </p:childTnLst>
                          </p:cTn>
                        </p:par>
                        <p:par>
                          <p:cTn id="20" fill="hold">
                            <p:stCondLst>
                              <p:cond delay="4000"/>
                            </p:stCondLst>
                            <p:childTnLst>
                              <p:par>
                                <p:cTn id="21" presetID="22" presetClass="entr" presetSubtype="8" fill="hold" nodeType="afterEffect">
                                  <p:stCondLst>
                                    <p:cond delay="0"/>
                                  </p:stCondLst>
                                  <p:childTnLst>
                                    <p:set>
                                      <p:cBhvr>
                                        <p:cTn id="22" dur="1" fill="hold">
                                          <p:stCondLst>
                                            <p:cond delay="0"/>
                                          </p:stCondLst>
                                        </p:cTn>
                                        <p:tgtEl>
                                          <p:spTgt spid="15363">
                                            <p:txEl>
                                              <p:pRg st="5" end="5"/>
                                            </p:txEl>
                                          </p:spTgt>
                                        </p:tgtEl>
                                        <p:attrNameLst>
                                          <p:attrName>style.visibility</p:attrName>
                                        </p:attrNameLst>
                                      </p:cBhvr>
                                      <p:to>
                                        <p:strVal val="visible"/>
                                      </p:to>
                                    </p:set>
                                    <p:animEffect transition="in" filter="wipe(left)">
                                      <p:cBhvr>
                                        <p:cTn id="23" dur="1000"/>
                                        <p:tgtEl>
                                          <p:spTgt spid="15363">
                                            <p:txEl>
                                              <p:pRg st="5" end="5"/>
                                            </p:txEl>
                                          </p:spTgt>
                                        </p:tgtEl>
                                      </p:cBhvr>
                                    </p:animEffect>
                                  </p:childTnLst>
                                </p:cTn>
                              </p:par>
                            </p:childTnLst>
                          </p:cTn>
                        </p:par>
                        <p:par>
                          <p:cTn id="24" fill="hold">
                            <p:stCondLst>
                              <p:cond delay="5000"/>
                            </p:stCondLst>
                            <p:childTnLst>
                              <p:par>
                                <p:cTn id="25" presetID="22" presetClass="entr" presetSubtype="8" fill="hold" nodeType="afterEffect">
                                  <p:stCondLst>
                                    <p:cond delay="0"/>
                                  </p:stCondLst>
                                  <p:childTnLst>
                                    <p:set>
                                      <p:cBhvr>
                                        <p:cTn id="26" dur="1" fill="hold">
                                          <p:stCondLst>
                                            <p:cond delay="0"/>
                                          </p:stCondLst>
                                        </p:cTn>
                                        <p:tgtEl>
                                          <p:spTgt spid="15363">
                                            <p:txEl>
                                              <p:pRg st="6" end="6"/>
                                            </p:txEl>
                                          </p:spTgt>
                                        </p:tgtEl>
                                        <p:attrNameLst>
                                          <p:attrName>style.visibility</p:attrName>
                                        </p:attrNameLst>
                                      </p:cBhvr>
                                      <p:to>
                                        <p:strVal val="visible"/>
                                      </p:to>
                                    </p:set>
                                    <p:animEffect transition="in" filter="wipe(left)">
                                      <p:cBhvr>
                                        <p:cTn id="27" dur="1000"/>
                                        <p:tgtEl>
                                          <p:spTgt spid="15363">
                                            <p:txEl>
                                              <p:pRg st="6" end="6"/>
                                            </p:txEl>
                                          </p:spTgt>
                                        </p:tgtEl>
                                      </p:cBhvr>
                                    </p:animEffect>
                                  </p:childTnLst>
                                </p:cTn>
                              </p:par>
                            </p:childTnLst>
                          </p:cTn>
                        </p:par>
                        <p:par>
                          <p:cTn id="28" fill="hold">
                            <p:stCondLst>
                              <p:cond delay="6000"/>
                            </p:stCondLst>
                            <p:childTnLst>
                              <p:par>
                                <p:cTn id="29" presetID="10" presetClass="entr" presetSubtype="0" fill="hold" grpId="0" nodeType="afterEffect">
                                  <p:stCondLst>
                                    <p:cond delay="0"/>
                                  </p:stCondLst>
                                  <p:childTnLst>
                                    <p:set>
                                      <p:cBhvr>
                                        <p:cTn id="30" dur="1" fill="hold">
                                          <p:stCondLst>
                                            <p:cond delay="0"/>
                                          </p:stCondLst>
                                        </p:cTn>
                                        <p:tgtEl>
                                          <p:spTgt spid="15368"/>
                                        </p:tgtEl>
                                        <p:attrNameLst>
                                          <p:attrName>style.visibility</p:attrName>
                                        </p:attrNameLst>
                                      </p:cBhvr>
                                      <p:to>
                                        <p:strVal val="visible"/>
                                      </p:to>
                                    </p:set>
                                    <p:animEffect transition="in" filter="fade">
                                      <p:cBhvr>
                                        <p:cTn id="31" dur="2000"/>
                                        <p:tgtEl>
                                          <p:spTgt spid="15368"/>
                                        </p:tgtEl>
                                      </p:cBhvr>
                                    </p:animEffect>
                                  </p:childTnLst>
                                </p:cTn>
                              </p:par>
                            </p:childTnLst>
                          </p:cTn>
                        </p:par>
                        <p:par>
                          <p:cTn id="32" fill="hold">
                            <p:stCondLst>
                              <p:cond delay="8000"/>
                            </p:stCondLst>
                            <p:childTnLst>
                              <p:par>
                                <p:cTn id="33" presetID="53" presetClass="entr" presetSubtype="0" fill="hold" grpId="0" nodeType="afterEffect">
                                  <p:stCondLst>
                                    <p:cond delay="0"/>
                                  </p:stCondLst>
                                  <p:childTnLst>
                                    <p:set>
                                      <p:cBhvr>
                                        <p:cTn id="34" dur="1" fill="hold">
                                          <p:stCondLst>
                                            <p:cond delay="0"/>
                                          </p:stCondLst>
                                        </p:cTn>
                                        <p:tgtEl>
                                          <p:spTgt spid="15367"/>
                                        </p:tgtEl>
                                        <p:attrNameLst>
                                          <p:attrName>style.visibility</p:attrName>
                                        </p:attrNameLst>
                                      </p:cBhvr>
                                      <p:to>
                                        <p:strVal val="visible"/>
                                      </p:to>
                                    </p:set>
                                    <p:anim calcmode="lin" valueType="num">
                                      <p:cBhvr>
                                        <p:cTn id="35" dur="1000" fill="hold"/>
                                        <p:tgtEl>
                                          <p:spTgt spid="15367"/>
                                        </p:tgtEl>
                                        <p:attrNameLst>
                                          <p:attrName>ppt_w</p:attrName>
                                        </p:attrNameLst>
                                      </p:cBhvr>
                                      <p:tavLst>
                                        <p:tav tm="0">
                                          <p:val>
                                            <p:fltVal val="0"/>
                                          </p:val>
                                        </p:tav>
                                        <p:tav tm="100000">
                                          <p:val>
                                            <p:strVal val="#ppt_w"/>
                                          </p:val>
                                        </p:tav>
                                      </p:tavLst>
                                    </p:anim>
                                    <p:anim calcmode="lin" valueType="num">
                                      <p:cBhvr>
                                        <p:cTn id="36" dur="1000" fill="hold"/>
                                        <p:tgtEl>
                                          <p:spTgt spid="15367"/>
                                        </p:tgtEl>
                                        <p:attrNameLst>
                                          <p:attrName>ppt_h</p:attrName>
                                        </p:attrNameLst>
                                      </p:cBhvr>
                                      <p:tavLst>
                                        <p:tav tm="0">
                                          <p:val>
                                            <p:fltVal val="0"/>
                                          </p:val>
                                        </p:tav>
                                        <p:tav tm="100000">
                                          <p:val>
                                            <p:strVal val="#ppt_h"/>
                                          </p:val>
                                        </p:tav>
                                      </p:tavLst>
                                    </p:anim>
                                    <p:animEffect transition="in" filter="fade">
                                      <p:cBhvr>
                                        <p:cTn id="37" dur="1000"/>
                                        <p:tgtEl>
                                          <p:spTgt spid="153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7" grpId="0"/>
      <p:bldP spid="15368" grpId="0"/>
    </p:bldLst>
  </p:timing>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a:xfrm>
            <a:off x="228600" y="381000"/>
            <a:ext cx="8458200" cy="838200"/>
          </a:xfrm>
        </p:spPr>
        <p:txBody>
          <a:bodyPr>
            <a:normAutofit/>
          </a:bodyPr>
          <a:lstStyle/>
          <a:p>
            <a:pPr eaLnBrk="1" fontAlgn="auto" hangingPunct="1">
              <a:spcAft>
                <a:spcPts val="0"/>
              </a:spcAft>
              <a:defRPr/>
            </a:pPr>
            <a:r>
              <a:rPr lang="en-US" sz="3200" b="1" dirty="0">
                <a:solidFill>
                  <a:schemeClr val="tx1"/>
                </a:solidFill>
                <a:latin typeface="Times New Roman" pitchFamily="18" charset="0"/>
                <a:cs typeface="Times New Roman" pitchFamily="18" charset="0"/>
              </a:rPr>
              <a:t>IP address</a:t>
            </a:r>
          </a:p>
        </p:txBody>
      </p:sp>
      <p:sp>
        <p:nvSpPr>
          <p:cNvPr id="76803" name="Rectangle 3"/>
          <p:cNvSpPr>
            <a:spLocks noGrp="1" noChangeArrowheads="1"/>
          </p:cNvSpPr>
          <p:nvPr>
            <p:ph idx="1"/>
          </p:nvPr>
        </p:nvSpPr>
        <p:spPr>
          <a:xfrm>
            <a:off x="228600" y="1447800"/>
            <a:ext cx="8686800" cy="5029200"/>
          </a:xfrm>
        </p:spPr>
        <p:txBody>
          <a:bodyPr/>
          <a:lstStyle/>
          <a:p>
            <a:pPr eaLnBrk="1" hangingPunct="1"/>
            <a:r>
              <a:rPr lang="en-US" dirty="0" smtClean="0">
                <a:latin typeface="Times New Roman" pitchFamily="18" charset="0"/>
                <a:cs typeface="Times New Roman" pitchFamily="18" charset="0"/>
              </a:rPr>
              <a:t>Internet Protocol (IP) address: uniquely identifies a computer on the network.</a:t>
            </a:r>
          </a:p>
          <a:p>
            <a:pPr eaLnBrk="1" hangingPunct="1">
              <a:buNone/>
            </a:pPr>
            <a:endParaRPr lang="en-US" dirty="0" smtClean="0">
              <a:latin typeface="Times New Roman" pitchFamily="18" charset="0"/>
              <a:cs typeface="Times New Roman" pitchFamily="18" charset="0"/>
            </a:endParaRPr>
          </a:p>
          <a:p>
            <a:pPr eaLnBrk="1" hangingPunct="1"/>
            <a:r>
              <a:rPr lang="en-US" dirty="0" smtClean="0">
                <a:latin typeface="Times New Roman" pitchFamily="18" charset="0"/>
                <a:cs typeface="Times New Roman" pitchFamily="18" charset="0"/>
              </a:rPr>
              <a:t>It is a 32-bit binary number that is divided into 4 groups of 8 bits known as octets.</a:t>
            </a:r>
          </a:p>
          <a:p>
            <a:pPr eaLnBrk="1" hangingPunct="1">
              <a:buNone/>
            </a:pPr>
            <a:endParaRPr lang="en-US" dirty="0" smtClean="0">
              <a:latin typeface="Times New Roman" pitchFamily="18" charset="0"/>
              <a:cs typeface="Times New Roman" pitchFamily="18" charset="0"/>
            </a:endParaRPr>
          </a:p>
          <a:p>
            <a:pPr eaLnBrk="1" hangingPunct="1"/>
            <a:r>
              <a:rPr lang="en-US" dirty="0" smtClean="0">
                <a:latin typeface="Times New Roman" pitchFamily="18" charset="0"/>
                <a:cs typeface="Times New Roman" pitchFamily="18" charset="0"/>
              </a:rPr>
              <a:t>131.123.35.4. IP address  can be either Dynamic/static</a:t>
            </a:r>
          </a:p>
          <a:p>
            <a:pPr eaLnBrk="1" hangingPunct="1">
              <a:buNone/>
            </a:pPr>
            <a:endParaRPr lang="en-US" dirty="0" smtClean="0">
              <a:latin typeface="Times New Roman" pitchFamily="18" charset="0"/>
              <a:cs typeface="Times New Roman" pitchFamily="18" charset="0"/>
            </a:endParaRPr>
          </a:p>
          <a:p>
            <a:pPr eaLnBrk="1" hangingPunct="1">
              <a:buNone/>
            </a:pPr>
            <a:endParaRPr lang="en-US" sz="2000" dirty="0" smtClean="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fld id="{E9C409F9-9599-4C90-9F31-4FBCF757FF37}"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21</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6803"/>
                                        </p:tgtEl>
                                        <p:attrNameLst>
                                          <p:attrName>style.visibility</p:attrName>
                                        </p:attrNameLst>
                                      </p:cBhvr>
                                      <p:to>
                                        <p:strVal val="visible"/>
                                      </p:to>
                                    </p:set>
                                    <p:animEffect transition="in" filter="wipe(left)">
                                      <p:cBhvr>
                                        <p:cTn id="7" dur="500"/>
                                        <p:tgtEl>
                                          <p:spTgt spid="768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03" grpId="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655638" y="798513"/>
            <a:ext cx="7869237" cy="838200"/>
          </a:xfrm>
        </p:spPr>
        <p:txBody>
          <a:bodyPr/>
          <a:lstStyle/>
          <a:p>
            <a:pPr eaLnBrk="1" hangingPunct="1"/>
            <a:r>
              <a:rPr lang="en-US" smtClean="0"/>
              <a:t>IP Address Configuration</a:t>
            </a:r>
          </a:p>
        </p:txBody>
      </p:sp>
      <p:sp>
        <p:nvSpPr>
          <p:cNvPr id="47107" name="Rectangle 3"/>
          <p:cNvSpPr>
            <a:spLocks noGrp="1" noChangeArrowheads="1"/>
          </p:cNvSpPr>
          <p:nvPr>
            <p:ph idx="1"/>
          </p:nvPr>
        </p:nvSpPr>
        <p:spPr>
          <a:xfrm>
            <a:off x="641350" y="1673225"/>
            <a:ext cx="7881938" cy="4659313"/>
          </a:xfrm>
        </p:spPr>
        <p:txBody>
          <a:bodyPr>
            <a:normAutofit fontScale="92500" lnSpcReduction="10000"/>
          </a:bodyPr>
          <a:lstStyle/>
          <a:p>
            <a:pPr eaLnBrk="1" hangingPunct="1">
              <a:spcBef>
                <a:spcPts val="500"/>
              </a:spcBef>
              <a:spcAft>
                <a:spcPts val="500"/>
              </a:spcAft>
            </a:pPr>
            <a:r>
              <a:rPr lang="en-US" sz="2200" dirty="0" smtClean="0"/>
              <a:t>Manual configuration</a:t>
            </a:r>
          </a:p>
          <a:p>
            <a:pPr lvl="1" eaLnBrk="1" hangingPunct="1">
              <a:spcBef>
                <a:spcPts val="500"/>
              </a:spcBef>
              <a:spcAft>
                <a:spcPts val="500"/>
              </a:spcAft>
            </a:pPr>
            <a:r>
              <a:rPr lang="en-US" dirty="0" smtClean="0"/>
              <a:t>Manually configure each device with the proper IP address and subnet mask.</a:t>
            </a:r>
          </a:p>
          <a:p>
            <a:pPr eaLnBrk="1" hangingPunct="1">
              <a:spcBef>
                <a:spcPts val="500"/>
              </a:spcBef>
              <a:spcAft>
                <a:spcPts val="500"/>
              </a:spcAft>
            </a:pPr>
            <a:r>
              <a:rPr lang="en-US" sz="2200" dirty="0" smtClean="0"/>
              <a:t>Dynamic configuration</a:t>
            </a:r>
          </a:p>
          <a:p>
            <a:pPr lvl="1" eaLnBrk="1" hangingPunct="1">
              <a:spcBef>
                <a:spcPts val="500"/>
              </a:spcBef>
              <a:spcAft>
                <a:spcPts val="500"/>
              </a:spcAft>
            </a:pPr>
            <a:r>
              <a:rPr lang="en-US" dirty="0" smtClean="0"/>
              <a:t>A Dynamic Host Configuration Protocol (DHCP) server automatically assigns IP addresses to network hosts.</a:t>
            </a:r>
          </a:p>
          <a:p>
            <a:pPr eaLnBrk="1" hangingPunct="1">
              <a:spcBef>
                <a:spcPts val="500"/>
              </a:spcBef>
              <a:spcAft>
                <a:spcPts val="500"/>
              </a:spcAft>
            </a:pPr>
            <a:r>
              <a:rPr lang="en-US" sz="2200" dirty="0" smtClean="0"/>
              <a:t>Network Interface Card (NIC) is the hardware that enables a computer to connect to a network and it has two addresses:</a:t>
            </a:r>
          </a:p>
          <a:p>
            <a:pPr lvl="1" eaLnBrk="1" hangingPunct="1">
              <a:spcBef>
                <a:spcPts val="500"/>
              </a:spcBef>
              <a:spcAft>
                <a:spcPts val="500"/>
              </a:spcAft>
            </a:pPr>
            <a:r>
              <a:rPr lang="en-US" dirty="0" smtClean="0"/>
              <a:t>The IP address is a logical address that can be changed.</a:t>
            </a:r>
          </a:p>
          <a:p>
            <a:pPr lvl="1" eaLnBrk="1" hangingPunct="1">
              <a:spcBef>
                <a:spcPts val="500"/>
              </a:spcBef>
              <a:spcAft>
                <a:spcPts val="500"/>
              </a:spcAft>
            </a:pPr>
            <a:r>
              <a:rPr lang="en-US" dirty="0" smtClean="0"/>
              <a:t>The </a:t>
            </a:r>
            <a:r>
              <a:rPr lang="en-US" b="1" dirty="0" smtClean="0">
                <a:solidFill>
                  <a:schemeClr val="accent2"/>
                </a:solidFill>
              </a:rPr>
              <a:t>Media Access Control (MAC) address</a:t>
            </a:r>
            <a:r>
              <a:rPr lang="en-US" dirty="0" smtClean="0"/>
              <a:t> is "burned-in" or permanently programmed into the NIC when manufactured. The MAC address cannot be changed.</a:t>
            </a:r>
          </a:p>
        </p:txBody>
      </p:sp>
      <p:sp>
        <p:nvSpPr>
          <p:cNvPr id="2" name="Date Placeholder 1"/>
          <p:cNvSpPr>
            <a:spLocks noGrp="1"/>
          </p:cNvSpPr>
          <p:nvPr>
            <p:ph type="dt" sz="half" idx="10"/>
          </p:nvPr>
        </p:nvSpPr>
        <p:spPr/>
        <p:txBody>
          <a:bodyPr/>
          <a:lstStyle/>
          <a:p>
            <a:fld id="{CA41BCFF-0D45-40DD-9E3C-A0A61CDF9A47}"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22</a:t>
            </a:fld>
            <a:endParaRPr lang="en-US"/>
          </a:p>
        </p:txBody>
      </p:sp>
    </p:spTree>
    <p:extLst>
      <p:ext uri="{BB962C8B-B14F-4D97-AF65-F5344CB8AC3E}">
        <p14:creationId xmlns:p14="http://schemas.microsoft.com/office/powerpoint/2010/main" val="13211383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655638" y="798513"/>
            <a:ext cx="7707312" cy="838200"/>
          </a:xfrm>
        </p:spPr>
        <p:txBody>
          <a:bodyPr/>
          <a:lstStyle/>
          <a:p>
            <a:pPr eaLnBrk="1" hangingPunct="1"/>
            <a:r>
              <a:rPr lang="en-US" smtClean="0"/>
              <a:t>Internet Protocols</a:t>
            </a:r>
          </a:p>
        </p:txBody>
      </p:sp>
      <p:sp>
        <p:nvSpPr>
          <p:cNvPr id="55299" name="Rectangle 3"/>
          <p:cNvSpPr>
            <a:spLocks noGrp="1" noChangeArrowheads="1"/>
          </p:cNvSpPr>
          <p:nvPr>
            <p:ph idx="1"/>
          </p:nvPr>
        </p:nvSpPr>
        <p:spPr>
          <a:xfrm>
            <a:off x="641350" y="1663700"/>
            <a:ext cx="8121650" cy="4933950"/>
          </a:xfrm>
        </p:spPr>
        <p:txBody>
          <a:bodyPr>
            <a:normAutofit lnSpcReduction="10000"/>
          </a:bodyPr>
          <a:lstStyle/>
          <a:p>
            <a:pPr eaLnBrk="1" hangingPunct="1">
              <a:spcBef>
                <a:spcPts val="500"/>
              </a:spcBef>
              <a:spcAft>
                <a:spcPts val="500"/>
              </a:spcAft>
            </a:pPr>
            <a:r>
              <a:rPr lang="en-US" sz="2200" smtClean="0"/>
              <a:t>A </a:t>
            </a:r>
            <a:r>
              <a:rPr lang="en-US" sz="2200" b="1" smtClean="0">
                <a:solidFill>
                  <a:schemeClr val="accent2"/>
                </a:solidFill>
              </a:rPr>
              <a:t>protocol</a:t>
            </a:r>
            <a:r>
              <a:rPr lang="en-US" sz="2200" smtClean="0"/>
              <a:t> is a set of rules.</a:t>
            </a:r>
          </a:p>
          <a:p>
            <a:pPr eaLnBrk="1" hangingPunct="1">
              <a:spcBef>
                <a:spcPts val="500"/>
              </a:spcBef>
              <a:spcAft>
                <a:spcPts val="500"/>
              </a:spcAft>
            </a:pPr>
            <a:r>
              <a:rPr lang="en-US" sz="2200" smtClean="0"/>
              <a:t>Internet protocols are sets of rules governing communication within and between computers on a network.</a:t>
            </a:r>
          </a:p>
          <a:p>
            <a:pPr eaLnBrk="1" hangingPunct="1">
              <a:spcBef>
                <a:spcPts val="500"/>
              </a:spcBef>
              <a:spcAft>
                <a:spcPts val="500"/>
              </a:spcAft>
            </a:pPr>
            <a:r>
              <a:rPr lang="en-US" sz="2200" smtClean="0"/>
              <a:t>Many protocols consist of a </a:t>
            </a:r>
            <a:r>
              <a:rPr lang="en-US" sz="2200" b="1" smtClean="0">
                <a:solidFill>
                  <a:schemeClr val="accent2"/>
                </a:solidFill>
              </a:rPr>
              <a:t>suite</a:t>
            </a:r>
            <a:r>
              <a:rPr lang="en-US" sz="2200" smtClean="0"/>
              <a:t> (or group) of protocols stacked in layers. These layers depend on the operation of the other layers in the suite to function properly. </a:t>
            </a:r>
          </a:p>
          <a:p>
            <a:pPr eaLnBrk="1" hangingPunct="1">
              <a:spcBef>
                <a:spcPts val="500"/>
              </a:spcBef>
              <a:spcAft>
                <a:spcPts val="500"/>
              </a:spcAft>
            </a:pPr>
            <a:r>
              <a:rPr lang="en-US" sz="2200" smtClean="0"/>
              <a:t>The main functions of protocols:</a:t>
            </a:r>
          </a:p>
          <a:p>
            <a:pPr lvl="1" eaLnBrk="1" hangingPunct="1">
              <a:spcBef>
                <a:spcPts val="500"/>
              </a:spcBef>
              <a:spcAft>
                <a:spcPts val="500"/>
              </a:spcAft>
            </a:pPr>
            <a:r>
              <a:rPr lang="en-US" smtClean="0"/>
              <a:t>Identifying errors</a:t>
            </a:r>
          </a:p>
          <a:p>
            <a:pPr lvl="1" eaLnBrk="1" hangingPunct="1">
              <a:spcBef>
                <a:spcPts val="500"/>
              </a:spcBef>
              <a:spcAft>
                <a:spcPts val="500"/>
              </a:spcAft>
            </a:pPr>
            <a:r>
              <a:rPr lang="en-US" smtClean="0"/>
              <a:t>Compressing the data</a:t>
            </a:r>
          </a:p>
          <a:p>
            <a:pPr lvl="1" eaLnBrk="1" hangingPunct="1">
              <a:spcBef>
                <a:spcPts val="500"/>
              </a:spcBef>
              <a:spcAft>
                <a:spcPts val="500"/>
              </a:spcAft>
            </a:pPr>
            <a:r>
              <a:rPr lang="en-US" smtClean="0"/>
              <a:t>Deciding how data is to be sent</a:t>
            </a:r>
          </a:p>
          <a:p>
            <a:pPr lvl="1" eaLnBrk="1" hangingPunct="1">
              <a:spcBef>
                <a:spcPts val="500"/>
              </a:spcBef>
              <a:spcAft>
                <a:spcPts val="500"/>
              </a:spcAft>
            </a:pPr>
            <a:r>
              <a:rPr lang="en-US" smtClean="0"/>
              <a:t>Addressing data</a:t>
            </a:r>
          </a:p>
          <a:p>
            <a:pPr lvl="1" eaLnBrk="1" hangingPunct="1">
              <a:spcBef>
                <a:spcPts val="500"/>
              </a:spcBef>
              <a:spcAft>
                <a:spcPts val="500"/>
              </a:spcAft>
            </a:pPr>
            <a:r>
              <a:rPr lang="en-US" smtClean="0"/>
              <a:t>Deciding how to announce sent and received data </a:t>
            </a:r>
          </a:p>
        </p:txBody>
      </p:sp>
      <p:sp>
        <p:nvSpPr>
          <p:cNvPr id="2" name="Date Placeholder 1"/>
          <p:cNvSpPr>
            <a:spLocks noGrp="1"/>
          </p:cNvSpPr>
          <p:nvPr>
            <p:ph type="dt" sz="half" idx="10"/>
          </p:nvPr>
        </p:nvSpPr>
        <p:spPr/>
        <p:txBody>
          <a:bodyPr/>
          <a:lstStyle/>
          <a:p>
            <a:fld id="{040297A5-B966-4CDA-9F6B-2D12E7BD35C8}"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23</a:t>
            </a:fld>
            <a:endParaRPr lang="en-US"/>
          </a:p>
        </p:txBody>
      </p:sp>
    </p:spTree>
    <p:extLst>
      <p:ext uri="{BB962C8B-B14F-4D97-AF65-F5344CB8AC3E}">
        <p14:creationId xmlns:p14="http://schemas.microsoft.com/office/powerpoint/2010/main" val="382267752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8"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35413" y="1698625"/>
            <a:ext cx="4670425" cy="4775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65539" name="Rectangle 2"/>
          <p:cNvSpPr>
            <a:spLocks noGrp="1" noChangeArrowheads="1"/>
          </p:cNvSpPr>
          <p:nvPr>
            <p:ph type="title"/>
          </p:nvPr>
        </p:nvSpPr>
        <p:spPr>
          <a:xfrm>
            <a:off x="655638" y="798513"/>
            <a:ext cx="7831137" cy="838200"/>
          </a:xfrm>
        </p:spPr>
        <p:txBody>
          <a:bodyPr/>
          <a:lstStyle/>
          <a:p>
            <a:pPr eaLnBrk="1" hangingPunct="1"/>
            <a:r>
              <a:rPr lang="en-US" smtClean="0"/>
              <a:t>Physical Network Components</a:t>
            </a:r>
          </a:p>
        </p:txBody>
      </p:sp>
      <p:sp>
        <p:nvSpPr>
          <p:cNvPr id="65540" name="Rectangle 3"/>
          <p:cNvSpPr>
            <a:spLocks noGrp="1" noChangeArrowheads="1"/>
          </p:cNvSpPr>
          <p:nvPr>
            <p:ph idx="1"/>
          </p:nvPr>
        </p:nvSpPr>
        <p:spPr>
          <a:xfrm>
            <a:off x="546100" y="1816100"/>
            <a:ext cx="7948613" cy="4384675"/>
          </a:xfrm>
        </p:spPr>
        <p:txBody>
          <a:bodyPr>
            <a:normAutofit fontScale="92500" lnSpcReduction="10000"/>
          </a:bodyPr>
          <a:lstStyle/>
          <a:p>
            <a:pPr eaLnBrk="1" hangingPunct="1">
              <a:spcBef>
                <a:spcPts val="500"/>
              </a:spcBef>
              <a:spcAft>
                <a:spcPts val="500"/>
              </a:spcAft>
            </a:pPr>
            <a:r>
              <a:rPr lang="en-US" smtClean="0"/>
              <a:t>Network devices:</a:t>
            </a:r>
          </a:p>
          <a:p>
            <a:pPr lvl="1" eaLnBrk="1" hangingPunct="1">
              <a:spcBef>
                <a:spcPts val="500"/>
              </a:spcBef>
              <a:spcAft>
                <a:spcPts val="500"/>
              </a:spcAft>
            </a:pPr>
            <a:r>
              <a:rPr lang="en-US" smtClean="0"/>
              <a:t>Computers</a:t>
            </a:r>
          </a:p>
          <a:p>
            <a:pPr lvl="1" eaLnBrk="1" hangingPunct="1">
              <a:spcBef>
                <a:spcPts val="500"/>
              </a:spcBef>
              <a:spcAft>
                <a:spcPts val="500"/>
              </a:spcAft>
            </a:pPr>
            <a:r>
              <a:rPr lang="en-US" smtClean="0"/>
              <a:t>Hubs</a:t>
            </a:r>
          </a:p>
          <a:p>
            <a:pPr lvl="1" eaLnBrk="1" hangingPunct="1">
              <a:spcBef>
                <a:spcPts val="500"/>
              </a:spcBef>
              <a:spcAft>
                <a:spcPts val="500"/>
              </a:spcAft>
            </a:pPr>
            <a:r>
              <a:rPr lang="en-US" smtClean="0"/>
              <a:t>Switches</a:t>
            </a:r>
          </a:p>
          <a:p>
            <a:pPr lvl="1" eaLnBrk="1" hangingPunct="1">
              <a:spcBef>
                <a:spcPts val="500"/>
              </a:spcBef>
              <a:spcAft>
                <a:spcPts val="500"/>
              </a:spcAft>
            </a:pPr>
            <a:r>
              <a:rPr lang="en-US" smtClean="0"/>
              <a:t>Routers</a:t>
            </a:r>
          </a:p>
          <a:p>
            <a:pPr lvl="1" eaLnBrk="1" hangingPunct="1">
              <a:spcBef>
                <a:spcPts val="500"/>
              </a:spcBef>
              <a:spcAft>
                <a:spcPts val="500"/>
              </a:spcAft>
            </a:pPr>
            <a:r>
              <a:rPr lang="en-US" smtClean="0"/>
              <a:t>Wireless access points </a:t>
            </a:r>
          </a:p>
          <a:p>
            <a:pPr eaLnBrk="1" hangingPunct="1">
              <a:spcBef>
                <a:spcPts val="500"/>
              </a:spcBef>
              <a:spcAft>
                <a:spcPts val="500"/>
              </a:spcAft>
            </a:pPr>
            <a:r>
              <a:rPr lang="en-US" smtClean="0"/>
              <a:t>Network media:</a:t>
            </a:r>
          </a:p>
          <a:p>
            <a:pPr lvl="1" eaLnBrk="1" hangingPunct="1">
              <a:spcBef>
                <a:spcPts val="500"/>
              </a:spcBef>
              <a:spcAft>
                <a:spcPts val="500"/>
              </a:spcAft>
            </a:pPr>
            <a:r>
              <a:rPr lang="en-US" smtClean="0"/>
              <a:t>Twisted-pair copper cabling</a:t>
            </a:r>
          </a:p>
          <a:p>
            <a:pPr lvl="1" eaLnBrk="1" hangingPunct="1">
              <a:spcBef>
                <a:spcPts val="500"/>
              </a:spcBef>
              <a:spcAft>
                <a:spcPts val="500"/>
              </a:spcAft>
            </a:pPr>
            <a:r>
              <a:rPr lang="en-US" smtClean="0"/>
              <a:t>Fiber-optic cabling</a:t>
            </a:r>
          </a:p>
          <a:p>
            <a:pPr lvl="1" eaLnBrk="1" hangingPunct="1">
              <a:spcBef>
                <a:spcPts val="500"/>
              </a:spcBef>
              <a:spcAft>
                <a:spcPts val="500"/>
              </a:spcAft>
            </a:pPr>
            <a:r>
              <a:rPr lang="en-US" smtClean="0"/>
              <a:t>Radio waves </a:t>
            </a:r>
          </a:p>
        </p:txBody>
      </p:sp>
      <p:sp>
        <p:nvSpPr>
          <p:cNvPr id="2" name="Date Placeholder 1"/>
          <p:cNvSpPr>
            <a:spLocks noGrp="1"/>
          </p:cNvSpPr>
          <p:nvPr>
            <p:ph type="dt" sz="half" idx="10"/>
          </p:nvPr>
        </p:nvSpPr>
        <p:spPr/>
        <p:txBody>
          <a:bodyPr/>
          <a:lstStyle/>
          <a:p>
            <a:fld id="{75100201-2FB8-45E6-9DD9-68F3CACF8D52}"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24</a:t>
            </a:fld>
            <a:endParaRPr lang="en-US"/>
          </a:p>
        </p:txBody>
      </p:sp>
    </p:spTree>
    <p:extLst>
      <p:ext uri="{BB962C8B-B14F-4D97-AF65-F5344CB8AC3E}">
        <p14:creationId xmlns:p14="http://schemas.microsoft.com/office/powerpoint/2010/main" val="194082134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a:xfrm>
            <a:off x="655638" y="798513"/>
            <a:ext cx="7793037" cy="838200"/>
          </a:xfrm>
        </p:spPr>
        <p:txBody>
          <a:bodyPr/>
          <a:lstStyle/>
          <a:p>
            <a:pPr eaLnBrk="1" hangingPunct="1"/>
            <a:r>
              <a:rPr lang="en-US" smtClean="0"/>
              <a:t>Hubs</a:t>
            </a:r>
          </a:p>
        </p:txBody>
      </p:sp>
      <p:sp>
        <p:nvSpPr>
          <p:cNvPr id="67587" name="Rectangle 3"/>
          <p:cNvSpPr>
            <a:spLocks noGrp="1" noChangeArrowheads="1"/>
          </p:cNvSpPr>
          <p:nvPr>
            <p:ph idx="1"/>
          </p:nvPr>
        </p:nvSpPr>
        <p:spPr>
          <a:xfrm>
            <a:off x="641350" y="3606800"/>
            <a:ext cx="7929563" cy="3009900"/>
          </a:xfrm>
        </p:spPr>
        <p:txBody>
          <a:bodyPr>
            <a:normAutofit lnSpcReduction="10000"/>
          </a:bodyPr>
          <a:lstStyle/>
          <a:p>
            <a:pPr eaLnBrk="1" hangingPunct="1">
              <a:spcBef>
                <a:spcPts val="500"/>
              </a:spcBef>
              <a:spcAft>
                <a:spcPts val="500"/>
              </a:spcAft>
            </a:pPr>
            <a:r>
              <a:rPr lang="en-US" smtClean="0"/>
              <a:t>Extend the range of a signal by receiving then regenerating it and sending it out all other ports</a:t>
            </a:r>
          </a:p>
          <a:p>
            <a:pPr eaLnBrk="1" hangingPunct="1">
              <a:spcBef>
                <a:spcPts val="500"/>
              </a:spcBef>
              <a:spcAft>
                <a:spcPts val="500"/>
              </a:spcAft>
            </a:pPr>
            <a:r>
              <a:rPr lang="en-US" smtClean="0"/>
              <a:t>Traffic is sent out all ports of the hub</a:t>
            </a:r>
          </a:p>
          <a:p>
            <a:pPr eaLnBrk="1" hangingPunct="1">
              <a:spcBef>
                <a:spcPts val="500"/>
              </a:spcBef>
              <a:spcAft>
                <a:spcPts val="500"/>
              </a:spcAft>
            </a:pPr>
            <a:r>
              <a:rPr lang="en-US" smtClean="0"/>
              <a:t>Allow a lot of </a:t>
            </a:r>
            <a:r>
              <a:rPr lang="en-US" b="1" smtClean="0">
                <a:solidFill>
                  <a:schemeClr val="accent2"/>
                </a:solidFill>
              </a:rPr>
              <a:t>collisions</a:t>
            </a:r>
            <a:r>
              <a:rPr lang="en-US" smtClean="0">
                <a:solidFill>
                  <a:schemeClr val="accent2"/>
                </a:solidFill>
              </a:rPr>
              <a:t> </a:t>
            </a:r>
            <a:r>
              <a:rPr lang="en-US" smtClean="0"/>
              <a:t>on the network segment and are often not a good solution</a:t>
            </a:r>
          </a:p>
          <a:p>
            <a:pPr eaLnBrk="1" hangingPunct="1">
              <a:spcBef>
                <a:spcPts val="500"/>
              </a:spcBef>
              <a:spcAft>
                <a:spcPts val="500"/>
              </a:spcAft>
            </a:pPr>
            <a:r>
              <a:rPr lang="en-US" smtClean="0"/>
              <a:t>Also called </a:t>
            </a:r>
            <a:r>
              <a:rPr lang="en-US" b="1" smtClean="0">
                <a:solidFill>
                  <a:schemeClr val="accent2"/>
                </a:solidFill>
              </a:rPr>
              <a:t>concentrators</a:t>
            </a:r>
            <a:r>
              <a:rPr lang="en-US" smtClean="0"/>
              <a:t> because they serve as a central connection point for a LAN</a:t>
            </a:r>
          </a:p>
        </p:txBody>
      </p:sp>
      <p:pic>
        <p:nvPicPr>
          <p:cNvPr id="67588"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8713" y="1454150"/>
            <a:ext cx="4054475" cy="2070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2" name="Date Placeholder 1"/>
          <p:cNvSpPr>
            <a:spLocks noGrp="1"/>
          </p:cNvSpPr>
          <p:nvPr>
            <p:ph type="dt" sz="half" idx="10"/>
          </p:nvPr>
        </p:nvSpPr>
        <p:spPr/>
        <p:txBody>
          <a:bodyPr/>
          <a:lstStyle/>
          <a:p>
            <a:fld id="{51CCD47D-B824-4E89-83F6-0A122FD0B375}"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25</a:t>
            </a:fld>
            <a:endParaRPr lang="en-US"/>
          </a:p>
        </p:txBody>
      </p:sp>
    </p:spTree>
    <p:extLst>
      <p:ext uri="{BB962C8B-B14F-4D97-AF65-F5344CB8AC3E}">
        <p14:creationId xmlns:p14="http://schemas.microsoft.com/office/powerpoint/2010/main" val="27890113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a:xfrm>
            <a:off x="655638" y="798513"/>
            <a:ext cx="7831137" cy="838200"/>
          </a:xfrm>
        </p:spPr>
        <p:txBody>
          <a:bodyPr/>
          <a:lstStyle/>
          <a:p>
            <a:pPr eaLnBrk="1" hangingPunct="1"/>
            <a:r>
              <a:rPr lang="en-US" smtClean="0"/>
              <a:t>Bridges and Switches</a:t>
            </a:r>
          </a:p>
        </p:txBody>
      </p:sp>
      <p:sp>
        <p:nvSpPr>
          <p:cNvPr id="69635" name="Rectangle 3"/>
          <p:cNvSpPr>
            <a:spLocks noGrp="1" noChangeArrowheads="1"/>
          </p:cNvSpPr>
          <p:nvPr>
            <p:ph idx="1"/>
          </p:nvPr>
        </p:nvSpPr>
        <p:spPr>
          <a:xfrm>
            <a:off x="641350" y="1646238"/>
            <a:ext cx="7920038" cy="4718050"/>
          </a:xfrm>
        </p:spPr>
        <p:txBody>
          <a:bodyPr>
            <a:normAutofit fontScale="92500" lnSpcReduction="10000"/>
          </a:bodyPr>
          <a:lstStyle/>
          <a:p>
            <a:pPr eaLnBrk="1" hangingPunct="1">
              <a:spcBef>
                <a:spcPts val="500"/>
              </a:spcBef>
              <a:spcAft>
                <a:spcPts val="500"/>
              </a:spcAft>
            </a:pPr>
            <a:r>
              <a:rPr lang="en-US" smtClean="0"/>
              <a:t>A packet, along with its MAC address information, is called a </a:t>
            </a:r>
            <a:r>
              <a:rPr lang="en-US" b="1" smtClean="0">
                <a:solidFill>
                  <a:schemeClr val="accent2"/>
                </a:solidFill>
              </a:rPr>
              <a:t>frame</a:t>
            </a:r>
            <a:r>
              <a:rPr lang="en-US" smtClean="0">
                <a:solidFill>
                  <a:schemeClr val="accent2"/>
                </a:solidFill>
              </a:rPr>
              <a:t>.</a:t>
            </a:r>
            <a:endParaRPr lang="en-US" smtClean="0"/>
          </a:p>
          <a:p>
            <a:pPr eaLnBrk="1" hangingPunct="1">
              <a:spcBef>
                <a:spcPts val="500"/>
              </a:spcBef>
              <a:spcAft>
                <a:spcPts val="500"/>
              </a:spcAft>
            </a:pPr>
            <a:r>
              <a:rPr lang="en-US" smtClean="0"/>
              <a:t>LANs are often divided into sections called </a:t>
            </a:r>
            <a:r>
              <a:rPr lang="en-US" b="1" smtClean="0">
                <a:solidFill>
                  <a:schemeClr val="accent2"/>
                </a:solidFill>
              </a:rPr>
              <a:t>segments</a:t>
            </a:r>
            <a:r>
              <a:rPr lang="en-US" smtClean="0"/>
              <a:t> bounded by bridges.</a:t>
            </a:r>
          </a:p>
          <a:p>
            <a:pPr eaLnBrk="1" hangingPunct="1">
              <a:spcBef>
                <a:spcPts val="500"/>
              </a:spcBef>
              <a:spcAft>
                <a:spcPts val="500"/>
              </a:spcAft>
            </a:pPr>
            <a:r>
              <a:rPr lang="en-US" smtClean="0"/>
              <a:t>A </a:t>
            </a:r>
            <a:r>
              <a:rPr lang="en-US" b="1" smtClean="0">
                <a:solidFill>
                  <a:schemeClr val="accent2"/>
                </a:solidFill>
              </a:rPr>
              <a:t>bridge</a:t>
            </a:r>
            <a:r>
              <a:rPr lang="en-US" smtClean="0"/>
              <a:t> has the intelligence to determine if an incoming frame is to be sent to a different segment, or dropped. A bridge has two ports.</a:t>
            </a:r>
          </a:p>
          <a:p>
            <a:pPr eaLnBrk="1" hangingPunct="1">
              <a:spcBef>
                <a:spcPts val="500"/>
              </a:spcBef>
              <a:spcAft>
                <a:spcPts val="500"/>
              </a:spcAft>
            </a:pPr>
            <a:r>
              <a:rPr lang="en-US" smtClean="0"/>
              <a:t>A </a:t>
            </a:r>
            <a:r>
              <a:rPr lang="en-US" b="1" smtClean="0">
                <a:solidFill>
                  <a:schemeClr val="accent2"/>
                </a:solidFill>
              </a:rPr>
              <a:t>switch</a:t>
            </a:r>
            <a:r>
              <a:rPr lang="en-US" smtClean="0">
                <a:solidFill>
                  <a:schemeClr val="accent2"/>
                </a:solidFill>
              </a:rPr>
              <a:t> </a:t>
            </a:r>
            <a:r>
              <a:rPr lang="en-US" smtClean="0"/>
              <a:t>(multiport bridge) has </a:t>
            </a:r>
            <a:br>
              <a:rPr lang="en-US" smtClean="0"/>
            </a:br>
            <a:r>
              <a:rPr lang="en-US" smtClean="0"/>
              <a:t>several ports and refers to a </a:t>
            </a:r>
            <a:br>
              <a:rPr lang="en-US" smtClean="0"/>
            </a:br>
            <a:r>
              <a:rPr lang="en-US" smtClean="0"/>
              <a:t>table of MAC addresses to </a:t>
            </a:r>
            <a:br>
              <a:rPr lang="en-US" smtClean="0"/>
            </a:br>
            <a:r>
              <a:rPr lang="en-US" smtClean="0"/>
              <a:t>determine which port to use to </a:t>
            </a:r>
            <a:br>
              <a:rPr lang="en-US" smtClean="0"/>
            </a:br>
            <a:r>
              <a:rPr lang="en-US" smtClean="0"/>
              <a:t>forward the frame.</a:t>
            </a:r>
          </a:p>
        </p:txBody>
      </p:sp>
      <p:pic>
        <p:nvPicPr>
          <p:cNvPr id="69636"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0825" y="4494213"/>
            <a:ext cx="3503613" cy="197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2" name="Date Placeholder 1"/>
          <p:cNvSpPr>
            <a:spLocks noGrp="1"/>
          </p:cNvSpPr>
          <p:nvPr>
            <p:ph type="dt" sz="half" idx="10"/>
          </p:nvPr>
        </p:nvSpPr>
        <p:spPr/>
        <p:txBody>
          <a:bodyPr/>
          <a:lstStyle/>
          <a:p>
            <a:fld id="{A3B598D7-D951-46FB-BF78-5BBC9F4EF2B1}"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26</a:t>
            </a:fld>
            <a:endParaRPr lang="en-US"/>
          </a:p>
        </p:txBody>
      </p:sp>
    </p:spTree>
    <p:extLst>
      <p:ext uri="{BB962C8B-B14F-4D97-AF65-F5344CB8AC3E}">
        <p14:creationId xmlns:p14="http://schemas.microsoft.com/office/powerpoint/2010/main" val="175803973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xfrm>
            <a:off x="655638" y="798513"/>
            <a:ext cx="7840662" cy="838200"/>
          </a:xfrm>
        </p:spPr>
        <p:txBody>
          <a:bodyPr/>
          <a:lstStyle/>
          <a:p>
            <a:pPr eaLnBrk="1" hangingPunct="1"/>
            <a:r>
              <a:rPr lang="en-US" smtClean="0"/>
              <a:t>Routers</a:t>
            </a:r>
          </a:p>
        </p:txBody>
      </p:sp>
      <p:sp>
        <p:nvSpPr>
          <p:cNvPr id="71683" name="Rectangle 3"/>
          <p:cNvSpPr>
            <a:spLocks noGrp="1" noChangeArrowheads="1"/>
          </p:cNvSpPr>
          <p:nvPr>
            <p:ph idx="1"/>
          </p:nvPr>
        </p:nvSpPr>
        <p:spPr>
          <a:xfrm>
            <a:off x="641350" y="3292475"/>
            <a:ext cx="7872413" cy="3344863"/>
          </a:xfrm>
        </p:spPr>
        <p:txBody>
          <a:bodyPr/>
          <a:lstStyle/>
          <a:p>
            <a:pPr eaLnBrk="1" hangingPunct="1">
              <a:spcBef>
                <a:spcPts val="500"/>
              </a:spcBef>
              <a:spcAft>
                <a:spcPts val="500"/>
              </a:spcAft>
            </a:pPr>
            <a:r>
              <a:rPr lang="en-US" b="1" smtClean="0">
                <a:solidFill>
                  <a:schemeClr val="accent2"/>
                </a:solidFill>
              </a:rPr>
              <a:t>Routers</a:t>
            </a:r>
            <a:r>
              <a:rPr lang="en-US" smtClean="0"/>
              <a:t> are devices that connect entire networks to each other.</a:t>
            </a:r>
          </a:p>
          <a:p>
            <a:pPr lvl="1" eaLnBrk="1" hangingPunct="1">
              <a:spcBef>
                <a:spcPts val="500"/>
              </a:spcBef>
              <a:spcAft>
                <a:spcPts val="500"/>
              </a:spcAft>
            </a:pPr>
            <a:r>
              <a:rPr lang="en-US" smtClean="0"/>
              <a:t>Use IP addresses to forward packets to other networks.</a:t>
            </a:r>
          </a:p>
          <a:p>
            <a:pPr lvl="1" eaLnBrk="1" hangingPunct="1">
              <a:spcBef>
                <a:spcPts val="500"/>
              </a:spcBef>
              <a:spcAft>
                <a:spcPts val="500"/>
              </a:spcAft>
            </a:pPr>
            <a:r>
              <a:rPr lang="en-US" smtClean="0"/>
              <a:t>Can be a computer with special network software installed.</a:t>
            </a:r>
          </a:p>
          <a:p>
            <a:pPr lvl="1" eaLnBrk="1" hangingPunct="1">
              <a:spcBef>
                <a:spcPts val="500"/>
              </a:spcBef>
              <a:spcAft>
                <a:spcPts val="500"/>
              </a:spcAft>
            </a:pPr>
            <a:r>
              <a:rPr lang="en-US" smtClean="0"/>
              <a:t>Can be a device built by network equipment manufacturers.</a:t>
            </a:r>
          </a:p>
          <a:p>
            <a:pPr lvl="1" eaLnBrk="1" hangingPunct="1">
              <a:spcBef>
                <a:spcPts val="500"/>
              </a:spcBef>
              <a:spcAft>
                <a:spcPts val="500"/>
              </a:spcAft>
            </a:pPr>
            <a:r>
              <a:rPr lang="en-US" smtClean="0"/>
              <a:t>Contain tables of IP addresses along with optimal routes to other networks.</a:t>
            </a:r>
          </a:p>
        </p:txBody>
      </p:sp>
      <p:pic>
        <p:nvPicPr>
          <p:cNvPr id="71684"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7100" y="1711325"/>
            <a:ext cx="3378200" cy="1393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pic>
        <p:nvPicPr>
          <p:cNvPr id="71685" name="Picture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32350" y="1112838"/>
            <a:ext cx="3133725" cy="1943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2" name="Date Placeholder 1"/>
          <p:cNvSpPr>
            <a:spLocks noGrp="1"/>
          </p:cNvSpPr>
          <p:nvPr>
            <p:ph type="dt" sz="half" idx="10"/>
          </p:nvPr>
        </p:nvSpPr>
        <p:spPr/>
        <p:txBody>
          <a:bodyPr/>
          <a:lstStyle/>
          <a:p>
            <a:fld id="{8515CBD1-7D14-470D-9E0F-914A19A2713B}"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27</a:t>
            </a:fld>
            <a:endParaRPr lang="en-US"/>
          </a:p>
        </p:txBody>
      </p:sp>
    </p:spTree>
    <p:extLst>
      <p:ext uri="{BB962C8B-B14F-4D97-AF65-F5344CB8AC3E}">
        <p14:creationId xmlns:p14="http://schemas.microsoft.com/office/powerpoint/2010/main" val="275417967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xfrm>
            <a:off x="655638" y="798513"/>
            <a:ext cx="7754937" cy="838200"/>
          </a:xfrm>
        </p:spPr>
        <p:txBody>
          <a:bodyPr/>
          <a:lstStyle/>
          <a:p>
            <a:pPr eaLnBrk="1" hangingPunct="1"/>
            <a:r>
              <a:rPr lang="en-US" smtClean="0"/>
              <a:t>Wireless Access Points</a:t>
            </a:r>
          </a:p>
        </p:txBody>
      </p:sp>
      <p:sp>
        <p:nvSpPr>
          <p:cNvPr id="73731" name="Rectangle 3"/>
          <p:cNvSpPr>
            <a:spLocks noGrp="1" noChangeArrowheads="1"/>
          </p:cNvSpPr>
          <p:nvPr>
            <p:ph idx="1"/>
          </p:nvPr>
        </p:nvSpPr>
        <p:spPr>
          <a:xfrm>
            <a:off x="4432300" y="1879600"/>
            <a:ext cx="4329113" cy="3852863"/>
          </a:xfrm>
        </p:spPr>
        <p:txBody>
          <a:bodyPr/>
          <a:lstStyle/>
          <a:p>
            <a:pPr eaLnBrk="1" hangingPunct="1">
              <a:spcBef>
                <a:spcPts val="500"/>
              </a:spcBef>
              <a:spcAft>
                <a:spcPts val="500"/>
              </a:spcAft>
            </a:pPr>
            <a:r>
              <a:rPr lang="en-US" smtClean="0"/>
              <a:t>Provide network access to wireless devices such as laptops and PDAs.</a:t>
            </a:r>
          </a:p>
          <a:p>
            <a:pPr eaLnBrk="1" hangingPunct="1">
              <a:spcBef>
                <a:spcPts val="500"/>
              </a:spcBef>
              <a:spcAft>
                <a:spcPts val="500"/>
              </a:spcAft>
            </a:pPr>
            <a:r>
              <a:rPr lang="en-US" smtClean="0"/>
              <a:t>Use radio waves to communicate with radios in computers, PDAs, and other wireless access points.</a:t>
            </a:r>
          </a:p>
          <a:p>
            <a:pPr eaLnBrk="1" hangingPunct="1">
              <a:spcBef>
                <a:spcPts val="500"/>
              </a:spcBef>
              <a:spcAft>
                <a:spcPts val="500"/>
              </a:spcAft>
            </a:pPr>
            <a:r>
              <a:rPr lang="en-US" smtClean="0"/>
              <a:t>Have limited range of coverage.</a:t>
            </a:r>
          </a:p>
        </p:txBody>
      </p:sp>
      <p:pic>
        <p:nvPicPr>
          <p:cNvPr id="7373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550" y="1701800"/>
            <a:ext cx="3717925" cy="4400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2" name="Date Placeholder 1"/>
          <p:cNvSpPr>
            <a:spLocks noGrp="1"/>
          </p:cNvSpPr>
          <p:nvPr>
            <p:ph type="dt" sz="half" idx="10"/>
          </p:nvPr>
        </p:nvSpPr>
        <p:spPr/>
        <p:txBody>
          <a:bodyPr/>
          <a:lstStyle/>
          <a:p>
            <a:fld id="{877248BE-9999-4F10-B893-BD03AE616A7A}"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28</a:t>
            </a:fld>
            <a:endParaRPr lang="en-US"/>
          </a:p>
        </p:txBody>
      </p:sp>
    </p:spTree>
    <p:extLst>
      <p:ext uri="{BB962C8B-B14F-4D97-AF65-F5344CB8AC3E}">
        <p14:creationId xmlns:p14="http://schemas.microsoft.com/office/powerpoint/2010/main" val="243893536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381000" y="274638"/>
            <a:ext cx="8305800" cy="715962"/>
          </a:xfrm>
        </p:spPr>
        <p:txBody>
          <a:bodyPr>
            <a:normAutofit/>
          </a:bodyPr>
          <a:lstStyle/>
          <a:p>
            <a:pPr eaLnBrk="1" fontAlgn="auto" hangingPunct="1">
              <a:spcAft>
                <a:spcPts val="0"/>
              </a:spcAft>
              <a:defRPr/>
            </a:pPr>
            <a:r>
              <a:rPr lang="en-US" sz="3200" b="1" dirty="0" smtClean="0">
                <a:solidFill>
                  <a:schemeClr val="tx1"/>
                </a:solidFill>
                <a:latin typeface="Times New Roman" pitchFamily="18" charset="0"/>
                <a:cs typeface="Times New Roman" pitchFamily="18" charset="0"/>
              </a:rPr>
              <a:t>Internet Service Provider</a:t>
            </a:r>
            <a:endParaRPr lang="en-US" sz="3200" b="1" dirty="0">
              <a:solidFill>
                <a:schemeClr val="tx1"/>
              </a:solidFill>
              <a:latin typeface="Times New Roman" pitchFamily="18" charset="0"/>
              <a:cs typeface="Times New Roman" pitchFamily="18" charset="0"/>
            </a:endParaRPr>
          </a:p>
        </p:txBody>
      </p:sp>
      <p:sp>
        <p:nvSpPr>
          <p:cNvPr id="22531" name="Rectangle 3"/>
          <p:cNvSpPr>
            <a:spLocks noGrp="1" noChangeArrowheads="1"/>
          </p:cNvSpPr>
          <p:nvPr>
            <p:ph idx="1"/>
          </p:nvPr>
        </p:nvSpPr>
        <p:spPr>
          <a:xfrm>
            <a:off x="228600" y="1066800"/>
            <a:ext cx="8686800" cy="5257800"/>
          </a:xfrm>
        </p:spPr>
        <p:txBody>
          <a:bodyPr>
            <a:normAutofit/>
          </a:bodyPr>
          <a:lstStyle/>
          <a:p>
            <a:pPr marL="342900" lvl="1">
              <a:spcBef>
                <a:spcPts val="324"/>
              </a:spcBef>
              <a:buFont typeface="Wingdings" pitchFamily="2" charset="2"/>
              <a:buChar char="Ø"/>
              <a:defRPr/>
            </a:pPr>
            <a:r>
              <a:rPr lang="en-US" dirty="0" smtClean="0">
                <a:latin typeface="Times New Roman" pitchFamily="18" charset="0"/>
                <a:cs typeface="Times New Roman" pitchFamily="18" charset="0"/>
              </a:rPr>
              <a:t>ISP (Internet service provider )</a:t>
            </a:r>
          </a:p>
          <a:p>
            <a:pPr marL="621792" lvl="1" indent="-283464">
              <a:spcBef>
                <a:spcPts val="324"/>
              </a:spcBef>
              <a:buFont typeface="Verdana"/>
              <a:buChar char="◦"/>
              <a:defRPr/>
            </a:pPr>
            <a:r>
              <a:rPr lang="en-US" dirty="0" smtClean="0">
                <a:latin typeface="Times New Roman" pitchFamily="18" charset="0"/>
                <a:cs typeface="Times New Roman" pitchFamily="18" charset="0"/>
              </a:rPr>
              <a:t>Internet service provider is a company that provides the connections and support to access the internet.</a:t>
            </a:r>
          </a:p>
          <a:p>
            <a:pPr marL="621792" lvl="1" indent="-283464">
              <a:spcBef>
                <a:spcPts val="324"/>
              </a:spcBef>
              <a:buFont typeface="Verdana"/>
              <a:buChar char="◦"/>
              <a:defRPr/>
            </a:pPr>
            <a:r>
              <a:rPr lang="en-US" dirty="0" smtClean="0">
                <a:latin typeface="Times New Roman" pitchFamily="18" charset="0"/>
                <a:cs typeface="Times New Roman" pitchFamily="18" charset="0"/>
              </a:rPr>
              <a:t>ISP can be National, regional or local companies</a:t>
            </a:r>
          </a:p>
          <a:p>
            <a:pPr eaLnBrk="1" hangingPunct="1"/>
            <a:endParaRPr lang="en-US" sz="2400" dirty="0" smtClean="0">
              <a:latin typeface="Times New Roman" pitchFamily="18" charset="0"/>
              <a:cs typeface="Times New Roman" pitchFamily="18" charset="0"/>
            </a:endParaRPr>
          </a:p>
          <a:p>
            <a:pPr eaLnBrk="1" hangingPunct="1"/>
            <a:r>
              <a:rPr lang="en-US" sz="2400" dirty="0" smtClean="0">
                <a:latin typeface="Times New Roman" pitchFamily="18" charset="0"/>
                <a:cs typeface="Times New Roman" pitchFamily="18" charset="0"/>
              </a:rPr>
              <a:t>Choosing an ISP - Factors to consider:</a:t>
            </a:r>
          </a:p>
          <a:p>
            <a:pPr lvl="1" eaLnBrk="1" hangingPunct="1"/>
            <a:r>
              <a:rPr lang="en-US" dirty="0" smtClean="0">
                <a:latin typeface="Times New Roman" pitchFamily="18" charset="0"/>
                <a:cs typeface="Times New Roman" pitchFamily="18" charset="0"/>
              </a:rPr>
              <a:t>Cost, </a:t>
            </a:r>
            <a:r>
              <a:rPr lang="en-US" b="1" dirty="0" smtClean="0">
                <a:latin typeface="Times New Roman" pitchFamily="18" charset="0"/>
                <a:cs typeface="Times New Roman" pitchFamily="18" charset="0"/>
              </a:rPr>
              <a:t>Internet upgrades, </a:t>
            </a:r>
            <a:r>
              <a:rPr lang="en-US" dirty="0" smtClean="0">
                <a:latin typeface="Times New Roman" pitchFamily="18" charset="0"/>
                <a:cs typeface="Times New Roman" pitchFamily="18" charset="0"/>
              </a:rPr>
              <a:t>Bandwidth and network capacity of ISP, Customer service,</a:t>
            </a:r>
            <a:r>
              <a:rPr lang="en-US" b="1"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Reliability(How long has it been in business and how many satisfied clients do they have? ), Local access numbers,</a:t>
            </a:r>
          </a:p>
          <a:p>
            <a:pPr lvl="1" eaLnBrk="1" hangingPunct="1">
              <a:buFont typeface="Wingdings 2" pitchFamily="18" charset="2"/>
              <a:buNone/>
            </a:pPr>
            <a:r>
              <a:rPr lang="en-US" dirty="0" smtClean="0">
                <a:latin typeface="Times New Roman" pitchFamily="18" charset="0"/>
                <a:cs typeface="Times New Roman" pitchFamily="18" charset="0"/>
              </a:rPr>
              <a:t>   E-mail options  (Do you need more than one E-mail account?),Trial period</a:t>
            </a:r>
          </a:p>
        </p:txBody>
      </p:sp>
      <p:sp>
        <p:nvSpPr>
          <p:cNvPr id="4" name="Date Placeholder 3"/>
          <p:cNvSpPr>
            <a:spLocks noGrp="1"/>
          </p:cNvSpPr>
          <p:nvPr>
            <p:ph type="dt" sz="half" idx="10"/>
          </p:nvPr>
        </p:nvSpPr>
        <p:spPr/>
        <p:txBody>
          <a:bodyPr/>
          <a:lstStyle/>
          <a:p>
            <a:fld id="{833733AE-71D0-4B7E-8256-789A80044394}"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29</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2531">
                                            <p:txEl>
                                              <p:pRg st="4" end="4"/>
                                            </p:txEl>
                                          </p:spTgt>
                                        </p:tgtEl>
                                        <p:attrNameLst>
                                          <p:attrName>style.visibility</p:attrName>
                                        </p:attrNameLst>
                                      </p:cBhvr>
                                      <p:to>
                                        <p:strVal val="visible"/>
                                      </p:to>
                                    </p:set>
                                    <p:animEffect transition="in" filter="wipe(left)">
                                      <p:cBhvr>
                                        <p:cTn id="7" dur="1000"/>
                                        <p:tgtEl>
                                          <p:spTgt spid="22531">
                                            <p:txEl>
                                              <p:pRg st="4" end="4"/>
                                            </p:txEl>
                                          </p:spTgt>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22531">
                                            <p:txEl>
                                              <p:pRg st="0" end="0"/>
                                            </p:txEl>
                                          </p:spTgt>
                                        </p:tgtEl>
                                        <p:attrNameLst>
                                          <p:attrName>style.visibility</p:attrName>
                                        </p:attrNameLst>
                                      </p:cBhvr>
                                      <p:to>
                                        <p:strVal val="visible"/>
                                      </p:to>
                                    </p:set>
                                    <p:animEffect transition="in" filter="wipe(left)">
                                      <p:cBhvr>
                                        <p:cTn id="11" dur="1000"/>
                                        <p:tgtEl>
                                          <p:spTgt spid="22531">
                                            <p:txEl>
                                              <p:pRg st="0" end="0"/>
                                            </p:txEl>
                                          </p:spTgt>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22531">
                                            <p:txEl>
                                              <p:pRg st="1" end="1"/>
                                            </p:txEl>
                                          </p:spTgt>
                                        </p:tgtEl>
                                        <p:attrNameLst>
                                          <p:attrName>style.visibility</p:attrName>
                                        </p:attrNameLst>
                                      </p:cBhvr>
                                      <p:to>
                                        <p:strVal val="visible"/>
                                      </p:to>
                                    </p:set>
                                    <p:animEffect transition="in" filter="wipe(left)">
                                      <p:cBhvr>
                                        <p:cTn id="15" dur="1000"/>
                                        <p:tgtEl>
                                          <p:spTgt spid="22531">
                                            <p:txEl>
                                              <p:pRg st="1" end="1"/>
                                            </p:txEl>
                                          </p:spTgt>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22531">
                                            <p:txEl>
                                              <p:pRg st="2" end="2"/>
                                            </p:txEl>
                                          </p:spTgt>
                                        </p:tgtEl>
                                        <p:attrNameLst>
                                          <p:attrName>style.visibility</p:attrName>
                                        </p:attrNameLst>
                                      </p:cBhvr>
                                      <p:to>
                                        <p:strVal val="visible"/>
                                      </p:to>
                                    </p:set>
                                    <p:animEffect transition="in" filter="wipe(left)">
                                      <p:cBhvr>
                                        <p:cTn id="19" dur="1000"/>
                                        <p:tgtEl>
                                          <p:spTgt spid="22531">
                                            <p:txEl>
                                              <p:pRg st="2" end="2"/>
                                            </p:txEl>
                                          </p:spTgt>
                                        </p:tgtEl>
                                      </p:cBhvr>
                                    </p:animEffect>
                                  </p:childTnLst>
                                </p:cTn>
                              </p:par>
                            </p:childTnLst>
                          </p:cTn>
                        </p:par>
                        <p:par>
                          <p:cTn id="20" fill="hold">
                            <p:stCondLst>
                              <p:cond delay="4000"/>
                            </p:stCondLst>
                            <p:childTnLst>
                              <p:par>
                                <p:cTn id="21" presetID="22" presetClass="entr" presetSubtype="8" fill="hold" nodeType="afterEffect">
                                  <p:stCondLst>
                                    <p:cond delay="0"/>
                                  </p:stCondLst>
                                  <p:childTnLst>
                                    <p:set>
                                      <p:cBhvr>
                                        <p:cTn id="22" dur="1" fill="hold">
                                          <p:stCondLst>
                                            <p:cond delay="0"/>
                                          </p:stCondLst>
                                        </p:cTn>
                                        <p:tgtEl>
                                          <p:spTgt spid="22531">
                                            <p:txEl>
                                              <p:pRg st="5" end="5"/>
                                            </p:txEl>
                                          </p:spTgt>
                                        </p:tgtEl>
                                        <p:attrNameLst>
                                          <p:attrName>style.visibility</p:attrName>
                                        </p:attrNameLst>
                                      </p:cBhvr>
                                      <p:to>
                                        <p:strVal val="visible"/>
                                      </p:to>
                                    </p:set>
                                    <p:animEffect transition="in" filter="wipe(left)">
                                      <p:cBhvr>
                                        <p:cTn id="23" dur="1000"/>
                                        <p:tgtEl>
                                          <p:spTgt spid="22531">
                                            <p:txEl>
                                              <p:pRg st="5" end="5"/>
                                            </p:txEl>
                                          </p:spTgt>
                                        </p:tgtEl>
                                      </p:cBhvr>
                                    </p:animEffect>
                                  </p:childTnLst>
                                </p:cTn>
                              </p:par>
                            </p:childTnLst>
                          </p:cTn>
                        </p:par>
                        <p:par>
                          <p:cTn id="24" fill="hold">
                            <p:stCondLst>
                              <p:cond delay="5000"/>
                            </p:stCondLst>
                            <p:childTnLst>
                              <p:par>
                                <p:cTn id="25" presetID="22" presetClass="entr" presetSubtype="8" fill="hold" nodeType="afterEffect">
                                  <p:stCondLst>
                                    <p:cond delay="0"/>
                                  </p:stCondLst>
                                  <p:childTnLst>
                                    <p:set>
                                      <p:cBhvr>
                                        <p:cTn id="26" dur="1" fill="hold">
                                          <p:stCondLst>
                                            <p:cond delay="0"/>
                                          </p:stCondLst>
                                        </p:cTn>
                                        <p:tgtEl>
                                          <p:spTgt spid="22531">
                                            <p:txEl>
                                              <p:pRg st="6" end="6"/>
                                            </p:txEl>
                                          </p:spTgt>
                                        </p:tgtEl>
                                        <p:attrNameLst>
                                          <p:attrName>style.visibility</p:attrName>
                                        </p:attrNameLst>
                                      </p:cBhvr>
                                      <p:to>
                                        <p:strVal val="visible"/>
                                      </p:to>
                                    </p:set>
                                    <p:animEffect transition="in" filter="wipe(left)">
                                      <p:cBhvr>
                                        <p:cTn id="27" dur="1000"/>
                                        <p:tgtEl>
                                          <p:spTgt spid="2253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Date Placeholder 2"/>
          <p:cNvSpPr>
            <a:spLocks noGrp="1"/>
          </p:cNvSpPr>
          <p:nvPr>
            <p:ph type="dt" sz="half" idx="10"/>
          </p:nvPr>
        </p:nvSpPr>
        <p:spPr/>
        <p:txBody>
          <a:bodyPr/>
          <a:lstStyle/>
          <a:p>
            <a:fld id="{C9C2A5B0-59AE-4B57-99F4-C0544E3E02C2}" type="datetime1">
              <a:rPr lang="en-US" smtClean="0"/>
              <a:t>9/18/2019</a:t>
            </a:fld>
            <a:endParaRPr lang="en-US"/>
          </a:p>
        </p:txBody>
      </p:sp>
      <p:pic>
        <p:nvPicPr>
          <p:cNvPr id="5" name="Content Placeholder 4"/>
          <p:cNvPicPr>
            <a:picLocks noGrp="1" noChangeAspect="1"/>
          </p:cNvPicPr>
          <p:nvPr>
            <p:ph sz="quarter" idx="1"/>
          </p:nvPr>
        </p:nvPicPr>
        <p:blipFill>
          <a:blip r:embed="rId2"/>
          <a:stretch>
            <a:fillRect/>
          </a:stretch>
        </p:blipFill>
        <p:spPr>
          <a:xfrm>
            <a:off x="172145" y="274638"/>
            <a:ext cx="8971855" cy="6392862"/>
          </a:xfrm>
          <a:prstGeom prst="rect">
            <a:avLst/>
          </a:prstGeom>
        </p:spPr>
      </p:pic>
      <p:sp>
        <p:nvSpPr>
          <p:cNvPr id="4" name="Footer Placeholder 3"/>
          <p:cNvSpPr>
            <a:spLocks noGrp="1"/>
          </p:cNvSpPr>
          <p:nvPr>
            <p:ph type="ftr" sz="quarter" idx="11"/>
          </p:nvPr>
        </p:nvSpPr>
        <p:spPr/>
        <p:txBody>
          <a:bodyPr/>
          <a:lstStyle/>
          <a:p>
            <a:r>
              <a:rPr lang="en-US" smtClean="0"/>
              <a:t>Asiimwe Paddy Junior</a:t>
            </a:r>
            <a:endParaRPr lang="en-US"/>
          </a:p>
        </p:txBody>
      </p:sp>
      <p:sp>
        <p:nvSpPr>
          <p:cNvPr id="6" name="Slide Number Placeholder 5"/>
          <p:cNvSpPr>
            <a:spLocks noGrp="1"/>
          </p:cNvSpPr>
          <p:nvPr>
            <p:ph type="sldNum" sz="quarter" idx="12"/>
          </p:nvPr>
        </p:nvSpPr>
        <p:spPr/>
        <p:txBody>
          <a:bodyPr/>
          <a:lstStyle/>
          <a:p>
            <a:fld id="{B2ED799F-190B-4690-9AA4-A530F37BEF97}" type="slidenum">
              <a:rPr lang="en-US" smtClean="0"/>
              <a:pPr/>
              <a:t>3</a:t>
            </a:fld>
            <a:endParaRPr lang="en-US"/>
          </a:p>
        </p:txBody>
      </p:sp>
    </p:spTree>
    <p:extLst>
      <p:ext uri="{BB962C8B-B14F-4D97-AF65-F5344CB8AC3E}">
        <p14:creationId xmlns:p14="http://schemas.microsoft.com/office/powerpoint/2010/main" val="16707316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457200" y="274638"/>
            <a:ext cx="8229600" cy="715962"/>
          </a:xfrm>
        </p:spPr>
        <p:txBody>
          <a:bodyPr>
            <a:normAutofit/>
          </a:bodyPr>
          <a:lstStyle/>
          <a:p>
            <a:pPr eaLnBrk="1" fontAlgn="auto" hangingPunct="1">
              <a:spcAft>
                <a:spcPts val="0"/>
              </a:spcAft>
              <a:defRPr/>
            </a:pPr>
            <a:r>
              <a:rPr lang="en-US" sz="3200" b="1" dirty="0" smtClean="0">
                <a:solidFill>
                  <a:schemeClr val="tx1"/>
                </a:solidFill>
                <a:latin typeface="Times New Roman" pitchFamily="18" charset="0"/>
                <a:cs typeface="Times New Roman" pitchFamily="18" charset="0"/>
              </a:rPr>
              <a:t>Web Sites</a:t>
            </a:r>
          </a:p>
        </p:txBody>
      </p:sp>
      <p:sp>
        <p:nvSpPr>
          <p:cNvPr id="30723" name="Rectangle 3"/>
          <p:cNvSpPr>
            <a:spLocks noGrp="1" noChangeArrowheads="1"/>
          </p:cNvSpPr>
          <p:nvPr>
            <p:ph idx="1"/>
          </p:nvPr>
        </p:nvSpPr>
        <p:spPr>
          <a:xfrm>
            <a:off x="228600" y="1066800"/>
            <a:ext cx="8763000" cy="5562600"/>
          </a:xfrm>
        </p:spPr>
        <p:txBody>
          <a:bodyPr/>
          <a:lstStyle/>
          <a:p>
            <a:pPr eaLnBrk="1" hangingPunct="1"/>
            <a:r>
              <a:rPr lang="en-US" dirty="0" smtClean="0">
                <a:latin typeface="Times New Roman" pitchFamily="18" charset="0"/>
                <a:cs typeface="Times New Roman" pitchFamily="18" charset="0"/>
              </a:rPr>
              <a:t>Web site:</a:t>
            </a:r>
          </a:p>
          <a:p>
            <a:pPr lvl="1" eaLnBrk="1" hangingPunct="1"/>
            <a:r>
              <a:rPr lang="en-US" dirty="0" smtClean="0">
                <a:latin typeface="Times New Roman" pitchFamily="18" charset="0"/>
                <a:cs typeface="Times New Roman" pitchFamily="18" charset="0"/>
              </a:rPr>
              <a:t>Collection of related Web pages</a:t>
            </a:r>
          </a:p>
          <a:p>
            <a:pPr lvl="1" eaLnBrk="1" hangingPunct="1"/>
            <a:r>
              <a:rPr lang="en-US" dirty="0" smtClean="0">
                <a:latin typeface="Times New Roman" pitchFamily="18" charset="0"/>
                <a:cs typeface="Times New Roman" pitchFamily="18" charset="0"/>
              </a:rPr>
              <a:t>First page known as Home or Index page</a:t>
            </a:r>
          </a:p>
          <a:p>
            <a:pPr lvl="1" eaLnBrk="1" hangingPunct="1">
              <a:buNone/>
            </a:pPr>
            <a:endParaRPr lang="en-US" dirty="0" smtClean="0">
              <a:latin typeface="Times New Roman" pitchFamily="18" charset="0"/>
              <a:cs typeface="Times New Roman" pitchFamily="18" charset="0"/>
            </a:endParaRPr>
          </a:p>
          <a:p>
            <a:pPr eaLnBrk="1" hangingPunct="1"/>
            <a:r>
              <a:rPr lang="en-US" dirty="0" smtClean="0">
                <a:latin typeface="Times New Roman" pitchFamily="18" charset="0"/>
                <a:cs typeface="Times New Roman" pitchFamily="18" charset="0"/>
              </a:rPr>
              <a:t>Web page:</a:t>
            </a:r>
          </a:p>
          <a:p>
            <a:pPr lvl="1" eaLnBrk="1" hangingPunct="1"/>
            <a:r>
              <a:rPr lang="en-US" dirty="0" smtClean="0">
                <a:latin typeface="Times New Roman" pitchFamily="18" charset="0"/>
                <a:cs typeface="Times New Roman" pitchFamily="18" charset="0"/>
              </a:rPr>
              <a:t>HTML document</a:t>
            </a:r>
          </a:p>
          <a:p>
            <a:pPr lvl="2" eaLnBrk="1" hangingPunct="1"/>
            <a:r>
              <a:rPr lang="en-US" dirty="0" smtClean="0">
                <a:latin typeface="Times New Roman" pitchFamily="18" charset="0"/>
                <a:cs typeface="Times New Roman" pitchFamily="18" charset="0"/>
              </a:rPr>
              <a:t>Text and graphics</a:t>
            </a:r>
          </a:p>
          <a:p>
            <a:pPr lvl="1" eaLnBrk="1" hangingPunct="1"/>
            <a:r>
              <a:rPr lang="en-US" dirty="0" smtClean="0">
                <a:latin typeface="Times New Roman" pitchFamily="18" charset="0"/>
                <a:cs typeface="Times New Roman" pitchFamily="18" charset="0"/>
              </a:rPr>
              <a:t>Unique address</a:t>
            </a:r>
          </a:p>
          <a:p>
            <a:pPr lvl="1" eaLnBrk="1" hangingPunct="1"/>
            <a:r>
              <a:rPr lang="en-US" dirty="0" smtClean="0">
                <a:latin typeface="Times New Roman" pitchFamily="18" charset="0"/>
                <a:cs typeface="Times New Roman" pitchFamily="18" charset="0"/>
              </a:rPr>
              <a:t>Hyperlinks </a:t>
            </a:r>
          </a:p>
        </p:txBody>
      </p:sp>
      <p:pic>
        <p:nvPicPr>
          <p:cNvPr id="30724" name="Picture 4"/>
          <p:cNvPicPr>
            <a:picLocks noChangeAspect="1" noChangeArrowheads="1"/>
          </p:cNvPicPr>
          <p:nvPr/>
        </p:nvPicPr>
        <p:blipFill>
          <a:blip r:embed="rId2" cstate="print"/>
          <a:srcRect t="14583" r="26086" b="8333"/>
          <a:stretch>
            <a:fillRect/>
          </a:stretch>
        </p:blipFill>
        <p:spPr bwMode="auto">
          <a:xfrm>
            <a:off x="6248400" y="3124200"/>
            <a:ext cx="2590800" cy="2209800"/>
          </a:xfrm>
          <a:prstGeom prst="rect">
            <a:avLst/>
          </a:prstGeom>
          <a:noFill/>
          <a:ln w="9525">
            <a:noFill/>
            <a:miter lim="800000"/>
            <a:headEnd/>
            <a:tailEnd/>
          </a:ln>
        </p:spPr>
      </p:pic>
      <p:pic>
        <p:nvPicPr>
          <p:cNvPr id="30725" name="Picture 5"/>
          <p:cNvPicPr>
            <a:picLocks noChangeAspect="1" noChangeArrowheads="1"/>
          </p:cNvPicPr>
          <p:nvPr/>
        </p:nvPicPr>
        <p:blipFill>
          <a:blip r:embed="rId3" cstate="print"/>
          <a:srcRect t="14583" r="45313" b="7292"/>
          <a:stretch>
            <a:fillRect/>
          </a:stretch>
        </p:blipFill>
        <p:spPr bwMode="auto">
          <a:xfrm>
            <a:off x="5715000" y="3352800"/>
            <a:ext cx="1990725" cy="2133600"/>
          </a:xfrm>
          <a:prstGeom prst="rect">
            <a:avLst/>
          </a:prstGeom>
          <a:noFill/>
          <a:ln w="9525">
            <a:noFill/>
            <a:miter lim="800000"/>
            <a:headEnd/>
            <a:tailEnd/>
          </a:ln>
        </p:spPr>
      </p:pic>
      <p:pic>
        <p:nvPicPr>
          <p:cNvPr id="30727" name="Picture 7"/>
          <p:cNvPicPr>
            <a:picLocks noChangeAspect="1" noChangeArrowheads="1"/>
          </p:cNvPicPr>
          <p:nvPr/>
        </p:nvPicPr>
        <p:blipFill>
          <a:blip r:embed="rId4" cstate="print"/>
          <a:srcRect t="14583" r="40341" b="7292"/>
          <a:stretch>
            <a:fillRect/>
          </a:stretch>
        </p:blipFill>
        <p:spPr bwMode="auto">
          <a:xfrm>
            <a:off x="4800600" y="3657600"/>
            <a:ext cx="2133600" cy="2095500"/>
          </a:xfrm>
          <a:prstGeom prst="rect">
            <a:avLst/>
          </a:prstGeom>
          <a:noFill/>
          <a:ln w="9525">
            <a:noFill/>
            <a:miter lim="800000"/>
            <a:headEnd/>
            <a:tailEnd/>
          </a:ln>
        </p:spPr>
      </p:pic>
      <p:pic>
        <p:nvPicPr>
          <p:cNvPr id="30728" name="Picture 8"/>
          <p:cNvPicPr>
            <a:picLocks noChangeAspect="1" noChangeArrowheads="1"/>
          </p:cNvPicPr>
          <p:nvPr/>
        </p:nvPicPr>
        <p:blipFill>
          <a:blip r:embed="rId5" cstate="print"/>
          <a:srcRect t="14583" r="21094" b="8333"/>
          <a:stretch>
            <a:fillRect/>
          </a:stretch>
        </p:blipFill>
        <p:spPr bwMode="auto">
          <a:xfrm>
            <a:off x="3733800" y="4419600"/>
            <a:ext cx="2514600" cy="1843088"/>
          </a:xfrm>
          <a:prstGeom prst="rect">
            <a:avLst/>
          </a:prstGeom>
          <a:noFill/>
          <a:ln w="9525">
            <a:noFill/>
            <a:miter lim="800000"/>
            <a:headEnd/>
            <a:tailEnd/>
          </a:ln>
        </p:spPr>
      </p:pic>
      <p:sp>
        <p:nvSpPr>
          <p:cNvPr id="19465" name="Text Box 9"/>
          <p:cNvSpPr txBox="1">
            <a:spLocks noChangeArrowheads="1"/>
          </p:cNvSpPr>
          <p:nvPr/>
        </p:nvSpPr>
        <p:spPr bwMode="auto">
          <a:xfrm>
            <a:off x="7467600" y="2887663"/>
            <a:ext cx="1371600" cy="366712"/>
          </a:xfrm>
          <a:prstGeom prst="rect">
            <a:avLst/>
          </a:prstGeom>
          <a:noFill/>
          <a:ln w="9525">
            <a:noFill/>
            <a:miter lim="800000"/>
            <a:headEnd/>
            <a:tailEnd/>
          </a:ln>
        </p:spPr>
        <p:txBody>
          <a:bodyPr>
            <a:spAutoFit/>
          </a:bodyPr>
          <a:lstStyle/>
          <a:p>
            <a:pPr>
              <a:spcBef>
                <a:spcPct val="50000"/>
              </a:spcBef>
            </a:pPr>
            <a:endParaRPr lang="en-US"/>
          </a:p>
        </p:txBody>
      </p:sp>
      <p:sp>
        <p:nvSpPr>
          <p:cNvPr id="30730" name="Text Box 10"/>
          <p:cNvSpPr txBox="1">
            <a:spLocks noChangeArrowheads="1"/>
          </p:cNvSpPr>
          <p:nvPr/>
        </p:nvSpPr>
        <p:spPr bwMode="auto">
          <a:xfrm>
            <a:off x="7391400" y="2667000"/>
            <a:ext cx="1524000" cy="366713"/>
          </a:xfrm>
          <a:prstGeom prst="rect">
            <a:avLst/>
          </a:prstGeom>
          <a:noFill/>
          <a:ln w="9525">
            <a:noFill/>
            <a:miter lim="800000"/>
            <a:headEnd/>
            <a:tailEnd/>
          </a:ln>
        </p:spPr>
        <p:txBody>
          <a:bodyPr>
            <a:spAutoFit/>
          </a:bodyPr>
          <a:lstStyle/>
          <a:p>
            <a:pPr>
              <a:spcBef>
                <a:spcPct val="50000"/>
              </a:spcBef>
            </a:pPr>
            <a:r>
              <a:rPr lang="en-US" b="1">
                <a:solidFill>
                  <a:srgbClr val="FFFBDD"/>
                </a:solidFill>
              </a:rPr>
              <a:t>Home page</a:t>
            </a:r>
          </a:p>
        </p:txBody>
      </p:sp>
      <p:sp>
        <p:nvSpPr>
          <p:cNvPr id="30731" name="Text Box 11"/>
          <p:cNvSpPr txBox="1">
            <a:spLocks noChangeArrowheads="1"/>
          </p:cNvSpPr>
          <p:nvPr/>
        </p:nvSpPr>
        <p:spPr bwMode="auto">
          <a:xfrm>
            <a:off x="7086600" y="5562600"/>
            <a:ext cx="1524000" cy="641350"/>
          </a:xfrm>
          <a:prstGeom prst="rect">
            <a:avLst/>
          </a:prstGeom>
          <a:noFill/>
          <a:ln w="9525">
            <a:noFill/>
            <a:miter lim="800000"/>
            <a:headEnd/>
            <a:tailEnd/>
          </a:ln>
        </p:spPr>
        <p:txBody>
          <a:bodyPr>
            <a:spAutoFit/>
          </a:bodyPr>
          <a:lstStyle/>
          <a:p>
            <a:pPr>
              <a:spcBef>
                <a:spcPct val="50000"/>
              </a:spcBef>
            </a:pPr>
            <a:r>
              <a:rPr lang="en-US" b="1">
                <a:solidFill>
                  <a:srgbClr val="FFFBDD"/>
                </a:solidFill>
              </a:rPr>
              <a:t>Related  pages</a:t>
            </a:r>
          </a:p>
        </p:txBody>
      </p:sp>
      <p:sp>
        <p:nvSpPr>
          <p:cNvPr id="11" name="Date Placeholder 10"/>
          <p:cNvSpPr>
            <a:spLocks noGrp="1"/>
          </p:cNvSpPr>
          <p:nvPr>
            <p:ph type="dt" sz="half" idx="10"/>
          </p:nvPr>
        </p:nvSpPr>
        <p:spPr/>
        <p:txBody>
          <a:bodyPr/>
          <a:lstStyle/>
          <a:p>
            <a:fld id="{9381D366-DBA1-4681-8903-E3A135661DC6}"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30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0723">
                                            <p:txEl>
                                              <p:pRg st="0" end="0"/>
                                            </p:txEl>
                                          </p:spTgt>
                                        </p:tgtEl>
                                        <p:attrNameLst>
                                          <p:attrName>style.visibility</p:attrName>
                                        </p:attrNameLst>
                                      </p:cBhvr>
                                      <p:to>
                                        <p:strVal val="visible"/>
                                      </p:to>
                                    </p:set>
                                    <p:animEffect transition="in" filter="wipe(left)">
                                      <p:cBhvr>
                                        <p:cTn id="7" dur="1000"/>
                                        <p:tgtEl>
                                          <p:spTgt spid="30723">
                                            <p:txEl>
                                              <p:pRg st="0" end="0"/>
                                            </p:txEl>
                                          </p:spTgt>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30723">
                                            <p:txEl>
                                              <p:pRg st="1" end="1"/>
                                            </p:txEl>
                                          </p:spTgt>
                                        </p:tgtEl>
                                        <p:attrNameLst>
                                          <p:attrName>style.visibility</p:attrName>
                                        </p:attrNameLst>
                                      </p:cBhvr>
                                      <p:to>
                                        <p:strVal val="visible"/>
                                      </p:to>
                                    </p:set>
                                    <p:animEffect transition="in" filter="wipe(left)">
                                      <p:cBhvr>
                                        <p:cTn id="11" dur="1000"/>
                                        <p:tgtEl>
                                          <p:spTgt spid="30723">
                                            <p:txEl>
                                              <p:pRg st="1" end="1"/>
                                            </p:txEl>
                                          </p:spTgt>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30723">
                                            <p:txEl>
                                              <p:pRg st="2" end="2"/>
                                            </p:txEl>
                                          </p:spTgt>
                                        </p:tgtEl>
                                        <p:attrNameLst>
                                          <p:attrName>style.visibility</p:attrName>
                                        </p:attrNameLst>
                                      </p:cBhvr>
                                      <p:to>
                                        <p:strVal val="visible"/>
                                      </p:to>
                                    </p:set>
                                    <p:animEffect transition="in" filter="wipe(left)">
                                      <p:cBhvr>
                                        <p:cTn id="15" dur="1000"/>
                                        <p:tgtEl>
                                          <p:spTgt spid="30723">
                                            <p:txEl>
                                              <p:pRg st="2" end="2"/>
                                            </p:txEl>
                                          </p:spTgt>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0730"/>
                                        </p:tgtEl>
                                        <p:attrNameLst>
                                          <p:attrName>style.visibility</p:attrName>
                                        </p:attrNameLst>
                                      </p:cBhvr>
                                      <p:to>
                                        <p:strVal val="visible"/>
                                      </p:to>
                                    </p:set>
                                    <p:animEffect transition="in" filter="fade">
                                      <p:cBhvr>
                                        <p:cTn id="19" dur="2000"/>
                                        <p:tgtEl>
                                          <p:spTgt spid="30730"/>
                                        </p:tgtEl>
                                      </p:cBhvr>
                                    </p:animEffect>
                                  </p:childTnLst>
                                </p:cTn>
                              </p:par>
                            </p:childTnLst>
                          </p:cTn>
                        </p:par>
                        <p:par>
                          <p:cTn id="20" fill="hold">
                            <p:stCondLst>
                              <p:cond delay="5000"/>
                            </p:stCondLst>
                            <p:childTnLst>
                              <p:par>
                                <p:cTn id="21" presetID="10" presetClass="entr" presetSubtype="0" fill="hold" nodeType="afterEffect">
                                  <p:stCondLst>
                                    <p:cond delay="0"/>
                                  </p:stCondLst>
                                  <p:childTnLst>
                                    <p:set>
                                      <p:cBhvr>
                                        <p:cTn id="22" dur="1" fill="hold">
                                          <p:stCondLst>
                                            <p:cond delay="0"/>
                                          </p:stCondLst>
                                        </p:cTn>
                                        <p:tgtEl>
                                          <p:spTgt spid="30724"/>
                                        </p:tgtEl>
                                        <p:attrNameLst>
                                          <p:attrName>style.visibility</p:attrName>
                                        </p:attrNameLst>
                                      </p:cBhvr>
                                      <p:to>
                                        <p:strVal val="visible"/>
                                      </p:to>
                                    </p:set>
                                    <p:animEffect transition="in" filter="fade">
                                      <p:cBhvr>
                                        <p:cTn id="23" dur="2000"/>
                                        <p:tgtEl>
                                          <p:spTgt spid="30724"/>
                                        </p:tgtEl>
                                      </p:cBhvr>
                                    </p:animEffect>
                                  </p:childTnLst>
                                </p:cTn>
                              </p:par>
                            </p:childTnLst>
                          </p:cTn>
                        </p:par>
                        <p:par>
                          <p:cTn id="24" fill="hold">
                            <p:stCondLst>
                              <p:cond delay="7000"/>
                            </p:stCondLst>
                            <p:childTnLst>
                              <p:par>
                                <p:cTn id="25" presetID="10" presetClass="entr" presetSubtype="0" fill="hold" grpId="0" nodeType="afterEffect">
                                  <p:stCondLst>
                                    <p:cond delay="2500"/>
                                  </p:stCondLst>
                                  <p:childTnLst>
                                    <p:set>
                                      <p:cBhvr>
                                        <p:cTn id="26" dur="1" fill="hold">
                                          <p:stCondLst>
                                            <p:cond delay="0"/>
                                          </p:stCondLst>
                                        </p:cTn>
                                        <p:tgtEl>
                                          <p:spTgt spid="30731"/>
                                        </p:tgtEl>
                                        <p:attrNameLst>
                                          <p:attrName>style.visibility</p:attrName>
                                        </p:attrNameLst>
                                      </p:cBhvr>
                                      <p:to>
                                        <p:strVal val="visible"/>
                                      </p:to>
                                    </p:set>
                                    <p:animEffect transition="in" filter="fade">
                                      <p:cBhvr>
                                        <p:cTn id="27" dur="2000"/>
                                        <p:tgtEl>
                                          <p:spTgt spid="30731"/>
                                        </p:tgtEl>
                                      </p:cBhvr>
                                    </p:animEffect>
                                  </p:childTnLst>
                                </p:cTn>
                              </p:par>
                            </p:childTnLst>
                          </p:cTn>
                        </p:par>
                        <p:par>
                          <p:cTn id="28" fill="hold">
                            <p:stCondLst>
                              <p:cond delay="11500"/>
                            </p:stCondLst>
                            <p:childTnLst>
                              <p:par>
                                <p:cTn id="29" presetID="12" presetClass="entr" presetSubtype="4" fill="hold" nodeType="afterEffect">
                                  <p:stCondLst>
                                    <p:cond delay="0"/>
                                  </p:stCondLst>
                                  <p:childTnLst>
                                    <p:set>
                                      <p:cBhvr>
                                        <p:cTn id="30" dur="1" fill="hold">
                                          <p:stCondLst>
                                            <p:cond delay="0"/>
                                          </p:stCondLst>
                                        </p:cTn>
                                        <p:tgtEl>
                                          <p:spTgt spid="30725"/>
                                        </p:tgtEl>
                                        <p:attrNameLst>
                                          <p:attrName>style.visibility</p:attrName>
                                        </p:attrNameLst>
                                      </p:cBhvr>
                                      <p:to>
                                        <p:strVal val="visible"/>
                                      </p:to>
                                    </p:set>
                                    <p:animEffect transition="in" filter="slide(fromBottom)">
                                      <p:cBhvr>
                                        <p:cTn id="31" dur="500"/>
                                        <p:tgtEl>
                                          <p:spTgt spid="30725"/>
                                        </p:tgtEl>
                                      </p:cBhvr>
                                    </p:animEffect>
                                  </p:childTnLst>
                                </p:cTn>
                              </p:par>
                            </p:childTnLst>
                          </p:cTn>
                        </p:par>
                        <p:par>
                          <p:cTn id="32" fill="hold">
                            <p:stCondLst>
                              <p:cond delay="12000"/>
                            </p:stCondLst>
                            <p:childTnLst>
                              <p:par>
                                <p:cTn id="33" presetID="12" presetClass="entr" presetSubtype="4" fill="hold" nodeType="afterEffect">
                                  <p:stCondLst>
                                    <p:cond delay="1000"/>
                                  </p:stCondLst>
                                  <p:childTnLst>
                                    <p:set>
                                      <p:cBhvr>
                                        <p:cTn id="34" dur="1" fill="hold">
                                          <p:stCondLst>
                                            <p:cond delay="0"/>
                                          </p:stCondLst>
                                        </p:cTn>
                                        <p:tgtEl>
                                          <p:spTgt spid="30727"/>
                                        </p:tgtEl>
                                        <p:attrNameLst>
                                          <p:attrName>style.visibility</p:attrName>
                                        </p:attrNameLst>
                                      </p:cBhvr>
                                      <p:to>
                                        <p:strVal val="visible"/>
                                      </p:to>
                                    </p:set>
                                    <p:animEffect transition="in" filter="slide(fromBottom)">
                                      <p:cBhvr>
                                        <p:cTn id="35" dur="500"/>
                                        <p:tgtEl>
                                          <p:spTgt spid="30727"/>
                                        </p:tgtEl>
                                      </p:cBhvr>
                                    </p:animEffect>
                                  </p:childTnLst>
                                </p:cTn>
                              </p:par>
                            </p:childTnLst>
                          </p:cTn>
                        </p:par>
                        <p:par>
                          <p:cTn id="36" fill="hold">
                            <p:stCondLst>
                              <p:cond delay="13500"/>
                            </p:stCondLst>
                            <p:childTnLst>
                              <p:par>
                                <p:cTn id="37" presetID="12" presetClass="entr" presetSubtype="4" fill="hold" nodeType="afterEffect">
                                  <p:stCondLst>
                                    <p:cond delay="1000"/>
                                  </p:stCondLst>
                                  <p:childTnLst>
                                    <p:set>
                                      <p:cBhvr>
                                        <p:cTn id="38" dur="1" fill="hold">
                                          <p:stCondLst>
                                            <p:cond delay="0"/>
                                          </p:stCondLst>
                                        </p:cTn>
                                        <p:tgtEl>
                                          <p:spTgt spid="30728"/>
                                        </p:tgtEl>
                                        <p:attrNameLst>
                                          <p:attrName>style.visibility</p:attrName>
                                        </p:attrNameLst>
                                      </p:cBhvr>
                                      <p:to>
                                        <p:strVal val="visible"/>
                                      </p:to>
                                    </p:set>
                                    <p:animEffect transition="in" filter="slide(fromBottom)">
                                      <p:cBhvr>
                                        <p:cTn id="39" dur="500"/>
                                        <p:tgtEl>
                                          <p:spTgt spid="30728"/>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nodeType="clickEffect">
                                  <p:stCondLst>
                                    <p:cond delay="0"/>
                                  </p:stCondLst>
                                  <p:childTnLst>
                                    <p:set>
                                      <p:cBhvr>
                                        <p:cTn id="43" dur="1" fill="hold">
                                          <p:stCondLst>
                                            <p:cond delay="0"/>
                                          </p:stCondLst>
                                        </p:cTn>
                                        <p:tgtEl>
                                          <p:spTgt spid="30723">
                                            <p:txEl>
                                              <p:pRg st="4" end="4"/>
                                            </p:txEl>
                                          </p:spTgt>
                                        </p:tgtEl>
                                        <p:attrNameLst>
                                          <p:attrName>style.visibility</p:attrName>
                                        </p:attrNameLst>
                                      </p:cBhvr>
                                      <p:to>
                                        <p:strVal val="visible"/>
                                      </p:to>
                                    </p:set>
                                    <p:animEffect transition="in" filter="wipe(left)">
                                      <p:cBhvr>
                                        <p:cTn id="44" dur="1000"/>
                                        <p:tgtEl>
                                          <p:spTgt spid="30723">
                                            <p:txEl>
                                              <p:pRg st="4" end="4"/>
                                            </p:txEl>
                                          </p:spTgt>
                                        </p:tgtEl>
                                      </p:cBhvr>
                                    </p:animEffect>
                                  </p:childTnLst>
                                </p:cTn>
                              </p:par>
                            </p:childTnLst>
                          </p:cTn>
                        </p:par>
                        <p:par>
                          <p:cTn id="45" fill="hold">
                            <p:stCondLst>
                              <p:cond delay="1000"/>
                            </p:stCondLst>
                            <p:childTnLst>
                              <p:par>
                                <p:cTn id="46" presetID="22" presetClass="entr" presetSubtype="8" fill="hold" nodeType="afterEffect">
                                  <p:stCondLst>
                                    <p:cond delay="0"/>
                                  </p:stCondLst>
                                  <p:childTnLst>
                                    <p:set>
                                      <p:cBhvr>
                                        <p:cTn id="47" dur="1" fill="hold">
                                          <p:stCondLst>
                                            <p:cond delay="0"/>
                                          </p:stCondLst>
                                        </p:cTn>
                                        <p:tgtEl>
                                          <p:spTgt spid="30723">
                                            <p:txEl>
                                              <p:pRg st="5" end="5"/>
                                            </p:txEl>
                                          </p:spTgt>
                                        </p:tgtEl>
                                        <p:attrNameLst>
                                          <p:attrName>style.visibility</p:attrName>
                                        </p:attrNameLst>
                                      </p:cBhvr>
                                      <p:to>
                                        <p:strVal val="visible"/>
                                      </p:to>
                                    </p:set>
                                    <p:animEffect transition="in" filter="wipe(left)">
                                      <p:cBhvr>
                                        <p:cTn id="48" dur="1000"/>
                                        <p:tgtEl>
                                          <p:spTgt spid="30723">
                                            <p:txEl>
                                              <p:pRg st="5" end="5"/>
                                            </p:txEl>
                                          </p:spTgt>
                                        </p:tgtEl>
                                      </p:cBhvr>
                                    </p:animEffect>
                                  </p:childTnLst>
                                </p:cTn>
                              </p:par>
                            </p:childTnLst>
                          </p:cTn>
                        </p:par>
                        <p:par>
                          <p:cTn id="49" fill="hold">
                            <p:stCondLst>
                              <p:cond delay="2000"/>
                            </p:stCondLst>
                            <p:childTnLst>
                              <p:par>
                                <p:cTn id="50" presetID="22" presetClass="entr" presetSubtype="8" fill="hold" nodeType="afterEffect">
                                  <p:stCondLst>
                                    <p:cond delay="0"/>
                                  </p:stCondLst>
                                  <p:childTnLst>
                                    <p:set>
                                      <p:cBhvr>
                                        <p:cTn id="51" dur="1" fill="hold">
                                          <p:stCondLst>
                                            <p:cond delay="0"/>
                                          </p:stCondLst>
                                        </p:cTn>
                                        <p:tgtEl>
                                          <p:spTgt spid="30723">
                                            <p:txEl>
                                              <p:pRg st="6" end="6"/>
                                            </p:txEl>
                                          </p:spTgt>
                                        </p:tgtEl>
                                        <p:attrNameLst>
                                          <p:attrName>style.visibility</p:attrName>
                                        </p:attrNameLst>
                                      </p:cBhvr>
                                      <p:to>
                                        <p:strVal val="visible"/>
                                      </p:to>
                                    </p:set>
                                    <p:animEffect transition="in" filter="wipe(left)">
                                      <p:cBhvr>
                                        <p:cTn id="52" dur="1000"/>
                                        <p:tgtEl>
                                          <p:spTgt spid="30723">
                                            <p:txEl>
                                              <p:pRg st="6" end="6"/>
                                            </p:txEl>
                                          </p:spTgt>
                                        </p:tgtEl>
                                      </p:cBhvr>
                                    </p:animEffect>
                                  </p:childTnLst>
                                </p:cTn>
                              </p:par>
                            </p:childTnLst>
                          </p:cTn>
                        </p:par>
                        <p:par>
                          <p:cTn id="53" fill="hold">
                            <p:stCondLst>
                              <p:cond delay="3000"/>
                            </p:stCondLst>
                            <p:childTnLst>
                              <p:par>
                                <p:cTn id="54" presetID="22" presetClass="entr" presetSubtype="8" fill="hold" nodeType="afterEffect">
                                  <p:stCondLst>
                                    <p:cond delay="0"/>
                                  </p:stCondLst>
                                  <p:childTnLst>
                                    <p:set>
                                      <p:cBhvr>
                                        <p:cTn id="55" dur="1" fill="hold">
                                          <p:stCondLst>
                                            <p:cond delay="0"/>
                                          </p:stCondLst>
                                        </p:cTn>
                                        <p:tgtEl>
                                          <p:spTgt spid="30723">
                                            <p:txEl>
                                              <p:pRg st="7" end="7"/>
                                            </p:txEl>
                                          </p:spTgt>
                                        </p:tgtEl>
                                        <p:attrNameLst>
                                          <p:attrName>style.visibility</p:attrName>
                                        </p:attrNameLst>
                                      </p:cBhvr>
                                      <p:to>
                                        <p:strVal val="visible"/>
                                      </p:to>
                                    </p:set>
                                    <p:animEffect transition="in" filter="wipe(left)">
                                      <p:cBhvr>
                                        <p:cTn id="56" dur="1000"/>
                                        <p:tgtEl>
                                          <p:spTgt spid="30723">
                                            <p:txEl>
                                              <p:pRg st="7" end="7"/>
                                            </p:txEl>
                                          </p:spTgt>
                                        </p:tgtEl>
                                      </p:cBhvr>
                                    </p:animEffect>
                                  </p:childTnLst>
                                </p:cTn>
                              </p:par>
                            </p:childTnLst>
                          </p:cTn>
                        </p:par>
                        <p:par>
                          <p:cTn id="57" fill="hold">
                            <p:stCondLst>
                              <p:cond delay="4000"/>
                            </p:stCondLst>
                            <p:childTnLst>
                              <p:par>
                                <p:cTn id="58" presetID="22" presetClass="entr" presetSubtype="8" fill="hold" nodeType="afterEffect">
                                  <p:stCondLst>
                                    <p:cond delay="0"/>
                                  </p:stCondLst>
                                  <p:childTnLst>
                                    <p:set>
                                      <p:cBhvr>
                                        <p:cTn id="59" dur="1" fill="hold">
                                          <p:stCondLst>
                                            <p:cond delay="0"/>
                                          </p:stCondLst>
                                        </p:cTn>
                                        <p:tgtEl>
                                          <p:spTgt spid="30723">
                                            <p:txEl>
                                              <p:pRg st="8" end="8"/>
                                            </p:txEl>
                                          </p:spTgt>
                                        </p:tgtEl>
                                        <p:attrNameLst>
                                          <p:attrName>style.visibility</p:attrName>
                                        </p:attrNameLst>
                                      </p:cBhvr>
                                      <p:to>
                                        <p:strVal val="visible"/>
                                      </p:to>
                                    </p:set>
                                    <p:animEffect transition="in" filter="wipe(left)">
                                      <p:cBhvr>
                                        <p:cTn id="60" dur="1000"/>
                                        <p:tgtEl>
                                          <p:spTgt spid="3072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30" grpId="0"/>
      <p:bldP spid="3073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381000" y="274638"/>
            <a:ext cx="8305800" cy="639762"/>
          </a:xfrm>
        </p:spPr>
        <p:txBody>
          <a:bodyPr>
            <a:normAutofit/>
          </a:bodyPr>
          <a:lstStyle/>
          <a:p>
            <a:pPr eaLnBrk="1" fontAlgn="auto" hangingPunct="1">
              <a:spcAft>
                <a:spcPts val="0"/>
              </a:spcAft>
              <a:defRPr/>
            </a:pPr>
            <a:r>
              <a:rPr lang="en-US" sz="3200" b="1" dirty="0">
                <a:solidFill>
                  <a:schemeClr val="tx1"/>
                </a:solidFill>
                <a:latin typeface="Times New Roman" pitchFamily="18" charset="0"/>
                <a:cs typeface="Times New Roman" pitchFamily="18" charset="0"/>
              </a:rPr>
              <a:t>URL</a:t>
            </a:r>
          </a:p>
        </p:txBody>
      </p:sp>
      <p:sp>
        <p:nvSpPr>
          <p:cNvPr id="31747" name="Rectangle 3"/>
          <p:cNvSpPr>
            <a:spLocks noGrp="1" noChangeArrowheads="1"/>
          </p:cNvSpPr>
          <p:nvPr>
            <p:ph idx="1"/>
          </p:nvPr>
        </p:nvSpPr>
        <p:spPr>
          <a:xfrm>
            <a:off x="228600" y="990600"/>
            <a:ext cx="8534400" cy="5410200"/>
          </a:xfrm>
        </p:spPr>
        <p:txBody>
          <a:bodyPr/>
          <a:lstStyle/>
          <a:p>
            <a:pPr eaLnBrk="1" hangingPunct="1"/>
            <a:r>
              <a:rPr lang="en-US" sz="2500" b="1" dirty="0" smtClean="0">
                <a:latin typeface="Times New Roman" pitchFamily="18" charset="0"/>
                <a:cs typeface="Times New Roman" pitchFamily="18" charset="0"/>
              </a:rPr>
              <a:t>URL:</a:t>
            </a:r>
          </a:p>
          <a:p>
            <a:pPr lvl="1" eaLnBrk="1" hangingPunct="1"/>
            <a:r>
              <a:rPr lang="en-US" sz="2500" dirty="0" smtClean="0">
                <a:latin typeface="Times New Roman" pitchFamily="18" charset="0"/>
                <a:cs typeface="Times New Roman" pitchFamily="18" charset="0"/>
              </a:rPr>
              <a:t>Uniform Resource Locator</a:t>
            </a:r>
          </a:p>
          <a:p>
            <a:pPr lvl="1" eaLnBrk="1" hangingPunct="1"/>
            <a:r>
              <a:rPr lang="en-US" sz="2500" dirty="0" smtClean="0">
                <a:latin typeface="Times New Roman" pitchFamily="18" charset="0"/>
                <a:cs typeface="Times New Roman" pitchFamily="18" charset="0"/>
              </a:rPr>
              <a:t>Unique Web page address</a:t>
            </a:r>
          </a:p>
          <a:p>
            <a:pPr lvl="1" eaLnBrk="1" hangingPunct="1"/>
            <a:r>
              <a:rPr lang="en-US" sz="2500" dirty="0" smtClean="0">
                <a:latin typeface="Times New Roman" pitchFamily="18" charset="0"/>
                <a:cs typeface="Times New Roman" pitchFamily="18" charset="0"/>
              </a:rPr>
              <a:t>HTTP: protocol from server to browser</a:t>
            </a:r>
          </a:p>
          <a:p>
            <a:pPr lvl="1" eaLnBrk="1" hangingPunct="1">
              <a:buFontTx/>
              <a:buNone/>
            </a:pPr>
            <a:endParaRPr lang="en-US" dirty="0" smtClean="0">
              <a:latin typeface="Verdana" pitchFamily="34" charset="0"/>
            </a:endParaRPr>
          </a:p>
        </p:txBody>
      </p:sp>
      <p:sp>
        <p:nvSpPr>
          <p:cNvPr id="31758" name="Rectangle 14"/>
          <p:cNvSpPr>
            <a:spLocks noChangeArrowheads="1"/>
          </p:cNvSpPr>
          <p:nvPr/>
        </p:nvSpPr>
        <p:spPr bwMode="auto">
          <a:xfrm>
            <a:off x="1295400" y="5105400"/>
            <a:ext cx="7239000" cy="533400"/>
          </a:xfrm>
          <a:prstGeom prst="rect">
            <a:avLst/>
          </a:prstGeom>
          <a:solidFill>
            <a:srgbClr val="FFFFFF"/>
          </a:solidFill>
          <a:ln w="19050">
            <a:solidFill>
              <a:schemeClr val="tx1"/>
            </a:solidFill>
            <a:miter lim="800000"/>
            <a:headEnd/>
            <a:tailEnd/>
          </a:ln>
        </p:spPr>
        <p:txBody>
          <a:bodyPr wrap="none" anchor="ctr"/>
          <a:lstStyle/>
          <a:p>
            <a:endParaRPr lang="en-US"/>
          </a:p>
        </p:txBody>
      </p:sp>
      <p:sp>
        <p:nvSpPr>
          <p:cNvPr id="31748" name="Text Box 4"/>
          <p:cNvSpPr txBox="1">
            <a:spLocks noChangeArrowheads="1"/>
          </p:cNvSpPr>
          <p:nvPr/>
        </p:nvSpPr>
        <p:spPr bwMode="auto">
          <a:xfrm>
            <a:off x="533400" y="5105400"/>
            <a:ext cx="914400" cy="457200"/>
          </a:xfrm>
          <a:prstGeom prst="rect">
            <a:avLst/>
          </a:prstGeom>
          <a:noFill/>
          <a:ln w="19050">
            <a:noFill/>
            <a:miter lim="800000"/>
            <a:headEnd/>
            <a:tailEnd/>
          </a:ln>
        </p:spPr>
        <p:txBody>
          <a:bodyPr>
            <a:spAutoFit/>
          </a:bodyPr>
          <a:lstStyle/>
          <a:p>
            <a:r>
              <a:rPr lang="en-US" sz="2400" b="1">
                <a:solidFill>
                  <a:srgbClr val="FFFBDD"/>
                </a:solidFill>
              </a:rPr>
              <a:t>URL</a:t>
            </a:r>
            <a:endParaRPr lang="en-US">
              <a:solidFill>
                <a:srgbClr val="FFFBDD"/>
              </a:solidFill>
            </a:endParaRPr>
          </a:p>
        </p:txBody>
      </p:sp>
      <p:sp>
        <p:nvSpPr>
          <p:cNvPr id="31749" name="Rectangle 5"/>
          <p:cNvSpPr>
            <a:spLocks noChangeArrowheads="1"/>
          </p:cNvSpPr>
          <p:nvPr/>
        </p:nvSpPr>
        <p:spPr bwMode="auto">
          <a:xfrm>
            <a:off x="1273175" y="5105400"/>
            <a:ext cx="1223963" cy="457200"/>
          </a:xfrm>
          <a:prstGeom prst="rect">
            <a:avLst/>
          </a:prstGeom>
          <a:noFill/>
          <a:ln w="9525" algn="ctr">
            <a:noFill/>
            <a:miter lim="800000"/>
            <a:headEnd/>
            <a:tailEnd/>
          </a:ln>
        </p:spPr>
        <p:txBody>
          <a:bodyPr wrap="none" anchor="ctr">
            <a:spAutoFit/>
          </a:bodyPr>
          <a:lstStyle/>
          <a:p>
            <a:pPr algn="ctr"/>
            <a:r>
              <a:rPr lang="en-US" sz="2400" dirty="0">
                <a:solidFill>
                  <a:srgbClr val="A50021"/>
                </a:solidFill>
                <a:latin typeface="Verdana" pitchFamily="34" charset="0"/>
              </a:rPr>
              <a:t>http://</a:t>
            </a:r>
            <a:endParaRPr lang="en-US" dirty="0">
              <a:latin typeface="Verdana" pitchFamily="34" charset="0"/>
            </a:endParaRPr>
          </a:p>
        </p:txBody>
      </p:sp>
      <p:sp>
        <p:nvSpPr>
          <p:cNvPr id="31750" name="AutoShape 6"/>
          <p:cNvSpPr>
            <a:spLocks noChangeArrowheads="1"/>
          </p:cNvSpPr>
          <p:nvPr/>
        </p:nvSpPr>
        <p:spPr bwMode="auto">
          <a:xfrm>
            <a:off x="609600" y="3200400"/>
            <a:ext cx="1828800" cy="1600200"/>
          </a:xfrm>
          <a:prstGeom prst="wedgeRectCallout">
            <a:avLst>
              <a:gd name="adj1" fmla="val 14144"/>
              <a:gd name="adj2" fmla="val 70931"/>
            </a:avLst>
          </a:prstGeom>
          <a:solidFill>
            <a:srgbClr val="FFFFCC"/>
          </a:solidFill>
          <a:ln w="9525" algn="ctr">
            <a:solidFill>
              <a:schemeClr val="tx1"/>
            </a:solidFill>
            <a:miter lim="800000"/>
            <a:headEnd/>
            <a:tailEnd/>
          </a:ln>
        </p:spPr>
        <p:txBody>
          <a:bodyPr anchor="ctr"/>
          <a:lstStyle/>
          <a:p>
            <a:pPr algn="ctr"/>
            <a:r>
              <a:rPr lang="en-US" sz="2400" b="1" dirty="0">
                <a:solidFill>
                  <a:schemeClr val="tx1"/>
                </a:solidFill>
                <a:latin typeface="Times New Roman" charset="0"/>
              </a:rPr>
              <a:t>Protocol identifies the means of access</a:t>
            </a:r>
            <a:endParaRPr lang="en-US" sz="2400" b="1" dirty="0">
              <a:solidFill>
                <a:schemeClr val="tx1"/>
              </a:solidFill>
            </a:endParaRPr>
          </a:p>
        </p:txBody>
      </p:sp>
      <p:sp>
        <p:nvSpPr>
          <p:cNvPr id="31751" name="Rectangle 7"/>
          <p:cNvSpPr>
            <a:spLocks noChangeArrowheads="1"/>
          </p:cNvSpPr>
          <p:nvPr/>
        </p:nvSpPr>
        <p:spPr bwMode="auto">
          <a:xfrm>
            <a:off x="2362200" y="5105400"/>
            <a:ext cx="3149600" cy="457200"/>
          </a:xfrm>
          <a:prstGeom prst="rect">
            <a:avLst/>
          </a:prstGeom>
          <a:noFill/>
          <a:ln w="9525" algn="ctr">
            <a:noFill/>
            <a:miter lim="800000"/>
            <a:headEnd/>
            <a:tailEnd/>
          </a:ln>
        </p:spPr>
        <p:txBody>
          <a:bodyPr wrap="none" anchor="ctr">
            <a:spAutoFit/>
          </a:bodyPr>
          <a:lstStyle/>
          <a:p>
            <a:pPr algn="ctr"/>
            <a:r>
              <a:rPr lang="en-US" sz="2400" dirty="0">
                <a:solidFill>
                  <a:srgbClr val="A50021"/>
                </a:solidFill>
                <a:latin typeface="Verdana" pitchFamily="34" charset="0"/>
              </a:rPr>
              <a:t>www.nytimes.com/</a:t>
            </a:r>
            <a:endParaRPr lang="en-US" dirty="0">
              <a:latin typeface="Verdana" pitchFamily="34" charset="0"/>
            </a:endParaRPr>
          </a:p>
        </p:txBody>
      </p:sp>
      <p:sp>
        <p:nvSpPr>
          <p:cNvPr id="31752" name="AutoShape 8"/>
          <p:cNvSpPr>
            <a:spLocks noChangeArrowheads="1"/>
          </p:cNvSpPr>
          <p:nvPr/>
        </p:nvSpPr>
        <p:spPr bwMode="auto">
          <a:xfrm>
            <a:off x="2895600" y="3200400"/>
            <a:ext cx="1981200" cy="1600200"/>
          </a:xfrm>
          <a:prstGeom prst="wedgeRectCallout">
            <a:avLst>
              <a:gd name="adj1" fmla="val -22356"/>
              <a:gd name="adj2" fmla="val 70931"/>
            </a:avLst>
          </a:prstGeom>
          <a:solidFill>
            <a:srgbClr val="FFFFCC"/>
          </a:solidFill>
          <a:ln w="9525" algn="ctr">
            <a:solidFill>
              <a:schemeClr val="tx1"/>
            </a:solidFill>
            <a:miter lim="800000"/>
            <a:headEnd/>
            <a:tailEnd/>
          </a:ln>
        </p:spPr>
        <p:txBody>
          <a:bodyPr anchor="ctr"/>
          <a:lstStyle/>
          <a:p>
            <a:pPr algn="ctr"/>
            <a:r>
              <a:rPr lang="en-US" sz="2200" b="1" dirty="0">
                <a:solidFill>
                  <a:schemeClr val="tx1"/>
                </a:solidFill>
                <a:latin typeface="Times New Roman" charset="0"/>
              </a:rPr>
              <a:t>Domain name contains the host and top-level domain</a:t>
            </a:r>
          </a:p>
        </p:txBody>
      </p:sp>
      <p:sp>
        <p:nvSpPr>
          <p:cNvPr id="31753" name="Rectangle 9"/>
          <p:cNvSpPr>
            <a:spLocks noChangeArrowheads="1"/>
          </p:cNvSpPr>
          <p:nvPr/>
        </p:nvSpPr>
        <p:spPr bwMode="auto">
          <a:xfrm>
            <a:off x="5334000" y="5105400"/>
            <a:ext cx="2673350" cy="457200"/>
          </a:xfrm>
          <a:prstGeom prst="rect">
            <a:avLst/>
          </a:prstGeom>
          <a:noFill/>
          <a:ln w="9525" algn="ctr">
            <a:noFill/>
            <a:miter lim="800000"/>
            <a:headEnd/>
            <a:tailEnd/>
          </a:ln>
        </p:spPr>
        <p:txBody>
          <a:bodyPr wrap="none" anchor="ctr">
            <a:spAutoFit/>
          </a:bodyPr>
          <a:lstStyle/>
          <a:p>
            <a:pPr algn="ctr"/>
            <a:r>
              <a:rPr lang="en-US" sz="2400">
                <a:solidFill>
                  <a:srgbClr val="A50021"/>
                </a:solidFill>
                <a:latin typeface="Verdana" pitchFamily="34" charset="0"/>
              </a:rPr>
              <a:t>Pages/cartoons/</a:t>
            </a:r>
            <a:endParaRPr lang="en-US">
              <a:latin typeface="Verdana" pitchFamily="34" charset="0"/>
            </a:endParaRPr>
          </a:p>
        </p:txBody>
      </p:sp>
      <p:sp>
        <p:nvSpPr>
          <p:cNvPr id="31755" name="AutoShape 11"/>
          <p:cNvSpPr>
            <a:spLocks noChangeArrowheads="1"/>
          </p:cNvSpPr>
          <p:nvPr/>
        </p:nvSpPr>
        <p:spPr bwMode="auto">
          <a:xfrm>
            <a:off x="5486400" y="3200400"/>
            <a:ext cx="2438400" cy="1676400"/>
          </a:xfrm>
          <a:prstGeom prst="wedgeRectCallout">
            <a:avLst>
              <a:gd name="adj1" fmla="val -31685"/>
              <a:gd name="adj2" fmla="val 63731"/>
            </a:avLst>
          </a:prstGeom>
          <a:solidFill>
            <a:srgbClr val="FFFFCC"/>
          </a:solidFill>
          <a:ln w="9525" algn="ctr">
            <a:solidFill>
              <a:schemeClr val="tx1"/>
            </a:solidFill>
            <a:miter lim="800000"/>
            <a:headEnd/>
            <a:tailEnd/>
          </a:ln>
        </p:spPr>
        <p:txBody>
          <a:bodyPr anchor="ctr"/>
          <a:lstStyle/>
          <a:p>
            <a:pPr algn="ctr"/>
            <a:r>
              <a:rPr lang="en-US" sz="2200" b="1" dirty="0">
                <a:solidFill>
                  <a:schemeClr val="tx1"/>
                </a:solidFill>
                <a:latin typeface="Times New Roman" charset="0"/>
              </a:rPr>
              <a:t>Path identifies the subdirectories within the Web site</a:t>
            </a:r>
          </a:p>
        </p:txBody>
      </p:sp>
      <p:sp>
        <p:nvSpPr>
          <p:cNvPr id="12" name="Date Placeholder 11"/>
          <p:cNvSpPr>
            <a:spLocks noGrp="1"/>
          </p:cNvSpPr>
          <p:nvPr>
            <p:ph type="dt" sz="half" idx="10"/>
          </p:nvPr>
        </p:nvSpPr>
        <p:spPr/>
        <p:txBody>
          <a:bodyPr/>
          <a:lstStyle/>
          <a:p>
            <a:fld id="{C8815840-0D30-426E-BEE4-F743BA110118}"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31</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animEffect transition="in" filter="wipe(left)">
                                      <p:cBhvr>
                                        <p:cTn id="7" dur="1000"/>
                                        <p:tgtEl>
                                          <p:spTgt spid="31747">
                                            <p:txEl>
                                              <p:pRg st="0" end="0"/>
                                            </p:txEl>
                                          </p:spTgt>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31747">
                                            <p:txEl>
                                              <p:pRg st="1" end="1"/>
                                            </p:txEl>
                                          </p:spTgt>
                                        </p:tgtEl>
                                        <p:attrNameLst>
                                          <p:attrName>style.visibility</p:attrName>
                                        </p:attrNameLst>
                                      </p:cBhvr>
                                      <p:to>
                                        <p:strVal val="visible"/>
                                      </p:to>
                                    </p:set>
                                    <p:animEffect transition="in" filter="wipe(left)">
                                      <p:cBhvr>
                                        <p:cTn id="11" dur="1000"/>
                                        <p:tgtEl>
                                          <p:spTgt spid="31747">
                                            <p:txEl>
                                              <p:pRg st="1" end="1"/>
                                            </p:txEl>
                                          </p:spTgt>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31747">
                                            <p:txEl>
                                              <p:pRg st="2" end="2"/>
                                            </p:txEl>
                                          </p:spTgt>
                                        </p:tgtEl>
                                        <p:attrNameLst>
                                          <p:attrName>style.visibility</p:attrName>
                                        </p:attrNameLst>
                                      </p:cBhvr>
                                      <p:to>
                                        <p:strVal val="visible"/>
                                      </p:to>
                                    </p:set>
                                    <p:animEffect transition="in" filter="wipe(left)">
                                      <p:cBhvr>
                                        <p:cTn id="15" dur="1000"/>
                                        <p:tgtEl>
                                          <p:spTgt spid="31747">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1748"/>
                                        </p:tgtEl>
                                        <p:attrNameLst>
                                          <p:attrName>style.visibility</p:attrName>
                                        </p:attrNameLst>
                                      </p:cBhvr>
                                      <p:to>
                                        <p:strVal val="visible"/>
                                      </p:to>
                                    </p:set>
                                    <p:animEffect transition="in" filter="fade">
                                      <p:cBhvr>
                                        <p:cTn id="20" dur="2000"/>
                                        <p:tgtEl>
                                          <p:spTgt spid="31748"/>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31758"/>
                                        </p:tgtEl>
                                        <p:attrNameLst>
                                          <p:attrName>style.visibility</p:attrName>
                                        </p:attrNameLst>
                                      </p:cBhvr>
                                      <p:to>
                                        <p:strVal val="visible"/>
                                      </p:to>
                                    </p:set>
                                    <p:animEffect transition="in" filter="wipe(left)">
                                      <p:cBhvr>
                                        <p:cTn id="24" dur="1000"/>
                                        <p:tgtEl>
                                          <p:spTgt spid="31758"/>
                                        </p:tgtEl>
                                      </p:cBhvr>
                                    </p:animEffect>
                                  </p:childTnLst>
                                </p:cTn>
                              </p:par>
                            </p:childTnLst>
                          </p:cTn>
                        </p:par>
                        <p:par>
                          <p:cTn id="25" fill="hold">
                            <p:stCondLst>
                              <p:cond delay="3000"/>
                            </p:stCondLst>
                            <p:childTnLst>
                              <p:par>
                                <p:cTn id="26" presetID="12" presetClass="entr" presetSubtype="4" fill="hold" grpId="0" nodeType="afterEffect">
                                  <p:stCondLst>
                                    <p:cond delay="0"/>
                                  </p:stCondLst>
                                  <p:childTnLst>
                                    <p:set>
                                      <p:cBhvr>
                                        <p:cTn id="27" dur="1" fill="hold">
                                          <p:stCondLst>
                                            <p:cond delay="0"/>
                                          </p:stCondLst>
                                        </p:cTn>
                                        <p:tgtEl>
                                          <p:spTgt spid="31749"/>
                                        </p:tgtEl>
                                        <p:attrNameLst>
                                          <p:attrName>style.visibility</p:attrName>
                                        </p:attrNameLst>
                                      </p:cBhvr>
                                      <p:to>
                                        <p:strVal val="visible"/>
                                      </p:to>
                                    </p:set>
                                    <p:animEffect transition="in" filter="slide(fromBottom)">
                                      <p:cBhvr>
                                        <p:cTn id="28" dur="1000"/>
                                        <p:tgtEl>
                                          <p:spTgt spid="31749"/>
                                        </p:tgtEl>
                                      </p:cBhvr>
                                    </p:animEffect>
                                  </p:childTnLst>
                                </p:cTn>
                              </p:par>
                            </p:childTnLst>
                          </p:cTn>
                        </p:par>
                        <p:par>
                          <p:cTn id="29" fill="hold">
                            <p:stCondLst>
                              <p:cond delay="4000"/>
                            </p:stCondLst>
                            <p:childTnLst>
                              <p:par>
                                <p:cTn id="30" presetID="12" presetClass="entr" presetSubtype="4" fill="hold" grpId="0" nodeType="afterEffect">
                                  <p:stCondLst>
                                    <p:cond delay="0"/>
                                  </p:stCondLst>
                                  <p:childTnLst>
                                    <p:set>
                                      <p:cBhvr>
                                        <p:cTn id="31" dur="1" fill="hold">
                                          <p:stCondLst>
                                            <p:cond delay="0"/>
                                          </p:stCondLst>
                                        </p:cTn>
                                        <p:tgtEl>
                                          <p:spTgt spid="31750"/>
                                        </p:tgtEl>
                                        <p:attrNameLst>
                                          <p:attrName>style.visibility</p:attrName>
                                        </p:attrNameLst>
                                      </p:cBhvr>
                                      <p:to>
                                        <p:strVal val="visible"/>
                                      </p:to>
                                    </p:set>
                                    <p:animEffect transition="in" filter="slide(fromBottom)">
                                      <p:cBhvr>
                                        <p:cTn id="32" dur="1000"/>
                                        <p:tgtEl>
                                          <p:spTgt spid="31750"/>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31751"/>
                                        </p:tgtEl>
                                        <p:attrNameLst>
                                          <p:attrName>style.visibility</p:attrName>
                                        </p:attrNameLst>
                                      </p:cBhvr>
                                      <p:to>
                                        <p:strVal val="visible"/>
                                      </p:to>
                                    </p:set>
                                    <p:animEffect transition="in" filter="slide(fromBottom)">
                                      <p:cBhvr>
                                        <p:cTn id="37" dur="1000"/>
                                        <p:tgtEl>
                                          <p:spTgt spid="31751"/>
                                        </p:tgtEl>
                                      </p:cBhvr>
                                    </p:animEffect>
                                  </p:childTnLst>
                                </p:cTn>
                              </p:par>
                            </p:childTnLst>
                          </p:cTn>
                        </p:par>
                        <p:par>
                          <p:cTn id="38" fill="hold">
                            <p:stCondLst>
                              <p:cond delay="1000"/>
                            </p:stCondLst>
                            <p:childTnLst>
                              <p:par>
                                <p:cTn id="39" presetID="12" presetClass="entr" presetSubtype="4" fill="hold" grpId="0" nodeType="afterEffect">
                                  <p:stCondLst>
                                    <p:cond delay="0"/>
                                  </p:stCondLst>
                                  <p:childTnLst>
                                    <p:set>
                                      <p:cBhvr>
                                        <p:cTn id="40" dur="1" fill="hold">
                                          <p:stCondLst>
                                            <p:cond delay="0"/>
                                          </p:stCondLst>
                                        </p:cTn>
                                        <p:tgtEl>
                                          <p:spTgt spid="31752"/>
                                        </p:tgtEl>
                                        <p:attrNameLst>
                                          <p:attrName>style.visibility</p:attrName>
                                        </p:attrNameLst>
                                      </p:cBhvr>
                                      <p:to>
                                        <p:strVal val="visible"/>
                                      </p:to>
                                    </p:set>
                                    <p:animEffect transition="in" filter="slide(fromBottom)">
                                      <p:cBhvr>
                                        <p:cTn id="41" dur="1000"/>
                                        <p:tgtEl>
                                          <p:spTgt spid="31752"/>
                                        </p:tgtEl>
                                      </p:cBhvr>
                                    </p:animEffect>
                                  </p:childTnLst>
                                </p:cTn>
                              </p:par>
                            </p:childTnLst>
                          </p:cTn>
                        </p:par>
                      </p:childTnLst>
                    </p:cTn>
                  </p:par>
                  <p:par>
                    <p:cTn id="42" fill="hold">
                      <p:stCondLst>
                        <p:cond delay="indefinite"/>
                      </p:stCondLst>
                      <p:childTnLst>
                        <p:par>
                          <p:cTn id="43" fill="hold">
                            <p:stCondLst>
                              <p:cond delay="0"/>
                            </p:stCondLst>
                            <p:childTnLst>
                              <p:par>
                                <p:cTn id="44" presetID="12" presetClass="entr" presetSubtype="4" fill="hold" grpId="0" nodeType="clickEffect">
                                  <p:stCondLst>
                                    <p:cond delay="0"/>
                                  </p:stCondLst>
                                  <p:childTnLst>
                                    <p:set>
                                      <p:cBhvr>
                                        <p:cTn id="45" dur="1" fill="hold">
                                          <p:stCondLst>
                                            <p:cond delay="0"/>
                                          </p:stCondLst>
                                        </p:cTn>
                                        <p:tgtEl>
                                          <p:spTgt spid="31753"/>
                                        </p:tgtEl>
                                        <p:attrNameLst>
                                          <p:attrName>style.visibility</p:attrName>
                                        </p:attrNameLst>
                                      </p:cBhvr>
                                      <p:to>
                                        <p:strVal val="visible"/>
                                      </p:to>
                                    </p:set>
                                    <p:animEffect transition="in" filter="slide(fromBottom)">
                                      <p:cBhvr>
                                        <p:cTn id="46" dur="1000"/>
                                        <p:tgtEl>
                                          <p:spTgt spid="31753"/>
                                        </p:tgtEl>
                                      </p:cBhvr>
                                    </p:animEffect>
                                  </p:childTnLst>
                                </p:cTn>
                              </p:par>
                            </p:childTnLst>
                          </p:cTn>
                        </p:par>
                        <p:par>
                          <p:cTn id="47" fill="hold">
                            <p:stCondLst>
                              <p:cond delay="1000"/>
                            </p:stCondLst>
                            <p:childTnLst>
                              <p:par>
                                <p:cTn id="48" presetID="12" presetClass="entr" presetSubtype="4" fill="hold" grpId="0" nodeType="afterEffect">
                                  <p:stCondLst>
                                    <p:cond delay="0"/>
                                  </p:stCondLst>
                                  <p:childTnLst>
                                    <p:set>
                                      <p:cBhvr>
                                        <p:cTn id="49" dur="1" fill="hold">
                                          <p:stCondLst>
                                            <p:cond delay="0"/>
                                          </p:stCondLst>
                                        </p:cTn>
                                        <p:tgtEl>
                                          <p:spTgt spid="31755"/>
                                        </p:tgtEl>
                                        <p:attrNameLst>
                                          <p:attrName>style.visibility</p:attrName>
                                        </p:attrNameLst>
                                      </p:cBhvr>
                                      <p:to>
                                        <p:strVal val="visible"/>
                                      </p:to>
                                    </p:set>
                                    <p:animEffect transition="in" filter="slide(fromBottom)">
                                      <p:cBhvr>
                                        <p:cTn id="50" dur="1000"/>
                                        <p:tgtEl>
                                          <p:spTgt spid="317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58" grpId="0" animBg="1"/>
      <p:bldP spid="31748" grpId="0"/>
      <p:bldP spid="31749" grpId="0"/>
      <p:bldP spid="31750" grpId="0" animBg="1"/>
      <p:bldP spid="31751" grpId="0"/>
      <p:bldP spid="31752" grpId="0" animBg="1"/>
      <p:bldP spid="31753" grpId="0"/>
      <p:bldP spid="3175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01BB759-7410-4B44-B253-091F3346F44F}" type="datetime1">
              <a:rPr lang="en-US" smtClean="0"/>
              <a:t>9/18/2019</a:t>
            </a:fld>
            <a:endParaRPr lang="en-US"/>
          </a:p>
        </p:txBody>
      </p:sp>
      <p:sp>
        <p:nvSpPr>
          <p:cNvPr id="7" name="Rectangle 3"/>
          <p:cNvSpPr txBox="1">
            <a:spLocks noGrp="1" noChangeArrowheads="1"/>
          </p:cNvSpPr>
          <p:nvPr>
            <p:ph sz="quarter" idx="1"/>
          </p:nvPr>
        </p:nvSpPr>
        <p:spPr>
          <a:xfrm>
            <a:off x="0" y="274638"/>
            <a:ext cx="9144000" cy="6392862"/>
          </a:xfrm>
          <a:prstGeom prst="rect">
            <a:avLst/>
          </a:prstGeom>
          <a:noFill/>
        </p:spPr>
        <p:txBody>
          <a:bodyPr vert="horz">
            <a:normAutofit fontScale="92500" lnSpcReduction="20000"/>
          </a:bodyPr>
          <a:lstStyle/>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 typeface="Wingdings 2" pitchFamily="18" charset="2"/>
              <a:buNone/>
              <a:tabLst/>
              <a:defRPr/>
            </a:pPr>
            <a:r>
              <a:rPr kumimoji="0" lang="en-US" sz="2900" b="0" i="0" u="none" strike="noStrike" kern="1200" cap="none" spc="0" normalizeH="0" baseline="0" noProof="0" dirty="0" smtClean="0">
                <a:ln>
                  <a:noFill/>
                </a:ln>
                <a:solidFill>
                  <a:schemeClr val="tx1"/>
                </a:solidFill>
                <a:effectLst/>
                <a:uLnTx/>
                <a:uFillTx/>
                <a:latin typeface="+mn-lt"/>
                <a:ea typeface="+mn-ea"/>
                <a:cs typeface="+mn-cs"/>
              </a:rPr>
              <a:t>Domains are </a:t>
            </a: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groups of Computers on the same network and are a method to isolate communications between the members in the domain and the other data traffic.</a:t>
            </a:r>
            <a:b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br>
            <a:endPar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endParaRP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.aero 		Members of the air transport industry</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.biz 		Businesses</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.com 		Can be used by anyone</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.coop 		Cooperative associations</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a:t>
            </a:r>
            <a:r>
              <a:rPr kumimoji="0" lang="en-US" sz="2900" b="0" i="0" u="none" strike="noStrike" kern="1200" cap="none" spc="0" normalizeH="0" baseline="0" noProof="0" dirty="0" err="1" smtClean="0">
                <a:ln>
                  <a:noFill/>
                </a:ln>
                <a:solidFill>
                  <a:schemeClr val="tx1"/>
                </a:solidFill>
                <a:effectLst>
                  <a:outerShdw blurRad="38100" dist="38100" dir="2700000" algn="tl">
                    <a:srgbClr val="000000"/>
                  </a:outerShdw>
                </a:effectLst>
                <a:uLnTx/>
                <a:uFillTx/>
                <a:latin typeface="+mn-lt"/>
                <a:ea typeface="+mn-ea"/>
                <a:cs typeface="+mn-cs"/>
              </a:rPr>
              <a:t>edu</a:t>
            </a: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 		Degree granting institutions</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.gov		United States government</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.info 		Information service providers</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.mil 		United States military</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.museum 	Museums</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.name 		Individuals</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err="1" smtClean="0">
                <a:ln>
                  <a:noFill/>
                </a:ln>
                <a:solidFill>
                  <a:schemeClr val="tx1"/>
                </a:solidFill>
                <a:effectLst>
                  <a:outerShdw blurRad="38100" dist="38100" dir="2700000" algn="tl">
                    <a:srgbClr val="000000"/>
                  </a:outerShdw>
                </a:effectLst>
                <a:uLnTx/>
                <a:uFillTx/>
                <a:latin typeface="+mn-lt"/>
                <a:ea typeface="+mn-ea"/>
                <a:cs typeface="+mn-cs"/>
              </a:rPr>
              <a:t>.net</a:t>
            </a: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 		Networking organizations</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.org 		Organizations (often nonprofits)</a:t>
            </a: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Tx/>
              <a:buNone/>
              <a:tabLst/>
              <a:defRPr/>
            </a:pPr>
            <a:r>
              <a:rPr kumimoji="0" lang="en-US" sz="29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rPr>
              <a:t>.pro 		Credentialed professionals</a:t>
            </a:r>
            <a:endParaRPr kumimoji="0" lang="en-US" sz="2000" b="0" i="0" u="none" strike="noStrike" kern="1200" cap="none" spc="0" normalizeH="0" baseline="0" noProof="0" dirty="0" smtClean="0">
              <a:ln>
                <a:noFill/>
              </a:ln>
              <a:solidFill>
                <a:schemeClr val="tx1"/>
              </a:solidFill>
              <a:effectLst>
                <a:outerShdw blurRad="38100" dist="38100" dir="2700000" algn="tl">
                  <a:srgbClr val="000000"/>
                </a:outerShdw>
              </a:effectLst>
              <a:uLnTx/>
              <a:uFillTx/>
              <a:latin typeface="+mn-lt"/>
              <a:ea typeface="+mn-ea"/>
              <a:cs typeface="+mn-cs"/>
            </a:endParaRPr>
          </a:p>
          <a:p>
            <a:pPr marL="365760" marR="0" lvl="0" indent="-256032" algn="l" defTabSz="914400" rtl="0" eaLnBrk="1" fontAlgn="auto" latinLnBrk="0" hangingPunct="1">
              <a:lnSpc>
                <a:spcPct val="90000"/>
              </a:lnSpc>
              <a:spcBef>
                <a:spcPts val="580"/>
              </a:spcBef>
              <a:spcAft>
                <a:spcPts val="0"/>
              </a:spcAft>
              <a:buClr>
                <a:schemeClr val="tx1">
                  <a:shade val="95000"/>
                </a:schemeClr>
              </a:buClr>
              <a:buSzPct val="85000"/>
              <a:buFont typeface="Wingdings 3"/>
              <a:buChar char=""/>
              <a:tabLst/>
              <a:defRPr/>
            </a:pPr>
            <a:endParaRPr kumimoji="0" lang="en-US" sz="2000" b="0" i="0" u="none" strike="noStrike" kern="1200" cap="none" spc="0" normalizeH="0" baseline="0" noProof="0" dirty="0">
              <a:ln>
                <a:noFill/>
              </a:ln>
              <a:solidFill>
                <a:schemeClr val="tx1"/>
              </a:solidFill>
              <a:effectLst>
                <a:outerShdw blurRad="38100" dist="38100" dir="2700000" algn="tl">
                  <a:srgbClr val="000000"/>
                </a:outerShdw>
              </a:effectLst>
              <a:uLnTx/>
              <a:uFillTx/>
              <a:latin typeface="+mn-lt"/>
              <a:ea typeface="+mn-ea"/>
              <a:cs typeface="+mn-cs"/>
            </a:endParaRPr>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32</a:t>
            </a:fld>
            <a:endParaRPr lang="en-US"/>
          </a:p>
        </p:txBody>
      </p:sp>
    </p:spTree>
    <p:extLst>
      <p:ext uri="{BB962C8B-B14F-4D97-AF65-F5344CB8AC3E}">
        <p14:creationId xmlns:p14="http://schemas.microsoft.com/office/powerpoint/2010/main" val="389453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slide(fromBottom)">
                                      <p:cBhvr>
                                        <p:cTn id="7" dur="10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slide(fromBottom)">
                                      <p:cBhvr>
                                        <p:cTn id="12" dur="1000"/>
                                        <p:tgtEl>
                                          <p:spTgt spid="7">
                                            <p:txEl>
                                              <p:pRg st="1" end="1"/>
                                            </p:txEl>
                                          </p:spTgt>
                                        </p:tgtEl>
                                      </p:cBhvr>
                                    </p:animEffect>
                                  </p:childTnLst>
                                </p:cTn>
                              </p:par>
                            </p:childTnLst>
                          </p:cTn>
                        </p:par>
                        <p:par>
                          <p:cTn id="13" fill="hold">
                            <p:stCondLst>
                              <p:cond delay="1000"/>
                            </p:stCondLst>
                            <p:childTnLst>
                              <p:par>
                                <p:cTn id="14" presetID="12" presetClass="entr" presetSubtype="4" fill="hold" grpId="0" nodeType="afterEffect">
                                  <p:stCondLst>
                                    <p:cond delay="0"/>
                                  </p:stCondLst>
                                  <p:childTnLst>
                                    <p:set>
                                      <p:cBhvr>
                                        <p:cTn id="15" dur="1" fill="hold">
                                          <p:stCondLst>
                                            <p:cond delay="0"/>
                                          </p:stCondLst>
                                        </p:cTn>
                                        <p:tgtEl>
                                          <p:spTgt spid="7">
                                            <p:txEl>
                                              <p:pRg st="2" end="2"/>
                                            </p:txEl>
                                          </p:spTgt>
                                        </p:tgtEl>
                                        <p:attrNameLst>
                                          <p:attrName>style.visibility</p:attrName>
                                        </p:attrNameLst>
                                      </p:cBhvr>
                                      <p:to>
                                        <p:strVal val="visible"/>
                                      </p:to>
                                    </p:set>
                                    <p:animEffect transition="in" filter="slide(fromBottom)">
                                      <p:cBhvr>
                                        <p:cTn id="16" dur="1000"/>
                                        <p:tgtEl>
                                          <p:spTgt spid="7">
                                            <p:txEl>
                                              <p:pRg st="2" end="2"/>
                                            </p:txEl>
                                          </p:spTgt>
                                        </p:tgtEl>
                                      </p:cBhvr>
                                    </p:animEffect>
                                  </p:childTnLst>
                                </p:cTn>
                              </p:par>
                            </p:childTnLst>
                          </p:cTn>
                        </p:par>
                        <p:par>
                          <p:cTn id="17" fill="hold">
                            <p:stCondLst>
                              <p:cond delay="2000"/>
                            </p:stCondLst>
                            <p:childTnLst>
                              <p:par>
                                <p:cTn id="18" presetID="12" presetClass="entr" presetSubtype="4" fill="hold" grpId="0" nodeType="afterEffect">
                                  <p:stCondLst>
                                    <p:cond delay="0"/>
                                  </p:stCondLst>
                                  <p:childTnLst>
                                    <p:set>
                                      <p:cBhvr>
                                        <p:cTn id="19" dur="1" fill="hold">
                                          <p:stCondLst>
                                            <p:cond delay="0"/>
                                          </p:stCondLst>
                                        </p:cTn>
                                        <p:tgtEl>
                                          <p:spTgt spid="7">
                                            <p:txEl>
                                              <p:pRg st="3" end="3"/>
                                            </p:txEl>
                                          </p:spTgt>
                                        </p:tgtEl>
                                        <p:attrNameLst>
                                          <p:attrName>style.visibility</p:attrName>
                                        </p:attrNameLst>
                                      </p:cBhvr>
                                      <p:to>
                                        <p:strVal val="visible"/>
                                      </p:to>
                                    </p:set>
                                    <p:animEffect transition="in" filter="slide(fromBottom)">
                                      <p:cBhvr>
                                        <p:cTn id="20" dur="1000"/>
                                        <p:tgtEl>
                                          <p:spTgt spid="7">
                                            <p:txEl>
                                              <p:pRg st="3" end="3"/>
                                            </p:txEl>
                                          </p:spTgt>
                                        </p:tgtEl>
                                      </p:cBhvr>
                                    </p:animEffect>
                                  </p:childTnLst>
                                </p:cTn>
                              </p:par>
                            </p:childTnLst>
                          </p:cTn>
                        </p:par>
                        <p:par>
                          <p:cTn id="21" fill="hold">
                            <p:stCondLst>
                              <p:cond delay="3000"/>
                            </p:stCondLst>
                            <p:childTnLst>
                              <p:par>
                                <p:cTn id="22" presetID="12" presetClass="entr" presetSubtype="4" fill="hold" grpId="0" nodeType="afterEffect">
                                  <p:stCondLst>
                                    <p:cond delay="0"/>
                                  </p:stCondLst>
                                  <p:childTnLst>
                                    <p:set>
                                      <p:cBhvr>
                                        <p:cTn id="23" dur="1" fill="hold">
                                          <p:stCondLst>
                                            <p:cond delay="0"/>
                                          </p:stCondLst>
                                        </p:cTn>
                                        <p:tgtEl>
                                          <p:spTgt spid="7">
                                            <p:txEl>
                                              <p:pRg st="4" end="4"/>
                                            </p:txEl>
                                          </p:spTgt>
                                        </p:tgtEl>
                                        <p:attrNameLst>
                                          <p:attrName>style.visibility</p:attrName>
                                        </p:attrNameLst>
                                      </p:cBhvr>
                                      <p:to>
                                        <p:strVal val="visible"/>
                                      </p:to>
                                    </p:set>
                                    <p:animEffect transition="in" filter="slide(fromBottom)">
                                      <p:cBhvr>
                                        <p:cTn id="24" dur="1000"/>
                                        <p:tgtEl>
                                          <p:spTgt spid="7">
                                            <p:txEl>
                                              <p:pRg st="4" end="4"/>
                                            </p:txEl>
                                          </p:spTgt>
                                        </p:tgtEl>
                                      </p:cBhvr>
                                    </p:animEffect>
                                  </p:childTnLst>
                                </p:cTn>
                              </p:par>
                            </p:childTnLst>
                          </p:cTn>
                        </p:par>
                        <p:par>
                          <p:cTn id="25" fill="hold">
                            <p:stCondLst>
                              <p:cond delay="4000"/>
                            </p:stCondLst>
                            <p:childTnLst>
                              <p:par>
                                <p:cTn id="26" presetID="12" presetClass="entr" presetSubtype="4" fill="hold" grpId="0" nodeType="afterEffect">
                                  <p:stCondLst>
                                    <p:cond delay="0"/>
                                  </p:stCondLst>
                                  <p:childTnLst>
                                    <p:set>
                                      <p:cBhvr>
                                        <p:cTn id="27" dur="1" fill="hold">
                                          <p:stCondLst>
                                            <p:cond delay="0"/>
                                          </p:stCondLst>
                                        </p:cTn>
                                        <p:tgtEl>
                                          <p:spTgt spid="7">
                                            <p:txEl>
                                              <p:pRg st="5" end="5"/>
                                            </p:txEl>
                                          </p:spTgt>
                                        </p:tgtEl>
                                        <p:attrNameLst>
                                          <p:attrName>style.visibility</p:attrName>
                                        </p:attrNameLst>
                                      </p:cBhvr>
                                      <p:to>
                                        <p:strVal val="visible"/>
                                      </p:to>
                                    </p:set>
                                    <p:animEffect transition="in" filter="slide(fromBottom)">
                                      <p:cBhvr>
                                        <p:cTn id="28" dur="1000"/>
                                        <p:tgtEl>
                                          <p:spTgt spid="7">
                                            <p:txEl>
                                              <p:pRg st="5" end="5"/>
                                            </p:txEl>
                                          </p:spTgt>
                                        </p:tgtEl>
                                      </p:cBhvr>
                                    </p:animEffect>
                                  </p:childTnLst>
                                </p:cTn>
                              </p:par>
                            </p:childTnLst>
                          </p:cTn>
                        </p:par>
                        <p:par>
                          <p:cTn id="29" fill="hold">
                            <p:stCondLst>
                              <p:cond delay="5000"/>
                            </p:stCondLst>
                            <p:childTnLst>
                              <p:par>
                                <p:cTn id="30" presetID="12" presetClass="entr" presetSubtype="4" fill="hold" grpId="0" nodeType="afterEffect">
                                  <p:stCondLst>
                                    <p:cond delay="0"/>
                                  </p:stCondLst>
                                  <p:childTnLst>
                                    <p:set>
                                      <p:cBhvr>
                                        <p:cTn id="31" dur="1" fill="hold">
                                          <p:stCondLst>
                                            <p:cond delay="0"/>
                                          </p:stCondLst>
                                        </p:cTn>
                                        <p:tgtEl>
                                          <p:spTgt spid="7">
                                            <p:txEl>
                                              <p:pRg st="6" end="6"/>
                                            </p:txEl>
                                          </p:spTgt>
                                        </p:tgtEl>
                                        <p:attrNameLst>
                                          <p:attrName>style.visibility</p:attrName>
                                        </p:attrNameLst>
                                      </p:cBhvr>
                                      <p:to>
                                        <p:strVal val="visible"/>
                                      </p:to>
                                    </p:set>
                                    <p:animEffect transition="in" filter="slide(fromBottom)">
                                      <p:cBhvr>
                                        <p:cTn id="32" dur="1000"/>
                                        <p:tgtEl>
                                          <p:spTgt spid="7">
                                            <p:txEl>
                                              <p:pRg st="6" end="6"/>
                                            </p:txEl>
                                          </p:spTgt>
                                        </p:tgtEl>
                                      </p:cBhvr>
                                    </p:animEffect>
                                  </p:childTnLst>
                                </p:cTn>
                              </p:par>
                            </p:childTnLst>
                          </p:cTn>
                        </p:par>
                        <p:par>
                          <p:cTn id="33" fill="hold">
                            <p:stCondLst>
                              <p:cond delay="6000"/>
                            </p:stCondLst>
                            <p:childTnLst>
                              <p:par>
                                <p:cTn id="34" presetID="12" presetClass="entr" presetSubtype="4" fill="hold" grpId="0" nodeType="afterEffect">
                                  <p:stCondLst>
                                    <p:cond delay="0"/>
                                  </p:stCondLst>
                                  <p:childTnLst>
                                    <p:set>
                                      <p:cBhvr>
                                        <p:cTn id="35" dur="1" fill="hold">
                                          <p:stCondLst>
                                            <p:cond delay="0"/>
                                          </p:stCondLst>
                                        </p:cTn>
                                        <p:tgtEl>
                                          <p:spTgt spid="7">
                                            <p:txEl>
                                              <p:pRg st="7" end="7"/>
                                            </p:txEl>
                                          </p:spTgt>
                                        </p:tgtEl>
                                        <p:attrNameLst>
                                          <p:attrName>style.visibility</p:attrName>
                                        </p:attrNameLst>
                                      </p:cBhvr>
                                      <p:to>
                                        <p:strVal val="visible"/>
                                      </p:to>
                                    </p:set>
                                    <p:animEffect transition="in" filter="slide(fromBottom)">
                                      <p:cBhvr>
                                        <p:cTn id="36" dur="1000"/>
                                        <p:tgtEl>
                                          <p:spTgt spid="7">
                                            <p:txEl>
                                              <p:pRg st="7" end="7"/>
                                            </p:txEl>
                                          </p:spTgt>
                                        </p:tgtEl>
                                      </p:cBhvr>
                                    </p:animEffect>
                                  </p:childTnLst>
                                </p:cTn>
                              </p:par>
                            </p:childTnLst>
                          </p:cTn>
                        </p:par>
                        <p:par>
                          <p:cTn id="37" fill="hold">
                            <p:stCondLst>
                              <p:cond delay="7000"/>
                            </p:stCondLst>
                            <p:childTnLst>
                              <p:par>
                                <p:cTn id="38" presetID="12" presetClass="entr" presetSubtype="4" fill="hold" grpId="0" nodeType="afterEffect">
                                  <p:stCondLst>
                                    <p:cond delay="0"/>
                                  </p:stCondLst>
                                  <p:childTnLst>
                                    <p:set>
                                      <p:cBhvr>
                                        <p:cTn id="39" dur="1" fill="hold">
                                          <p:stCondLst>
                                            <p:cond delay="0"/>
                                          </p:stCondLst>
                                        </p:cTn>
                                        <p:tgtEl>
                                          <p:spTgt spid="7">
                                            <p:txEl>
                                              <p:pRg st="8" end="8"/>
                                            </p:txEl>
                                          </p:spTgt>
                                        </p:tgtEl>
                                        <p:attrNameLst>
                                          <p:attrName>style.visibility</p:attrName>
                                        </p:attrNameLst>
                                      </p:cBhvr>
                                      <p:to>
                                        <p:strVal val="visible"/>
                                      </p:to>
                                    </p:set>
                                    <p:animEffect transition="in" filter="slide(fromBottom)">
                                      <p:cBhvr>
                                        <p:cTn id="40" dur="1000"/>
                                        <p:tgtEl>
                                          <p:spTgt spid="7">
                                            <p:txEl>
                                              <p:pRg st="8" end="8"/>
                                            </p:txEl>
                                          </p:spTgt>
                                        </p:tgtEl>
                                      </p:cBhvr>
                                    </p:animEffect>
                                  </p:childTnLst>
                                </p:cTn>
                              </p:par>
                            </p:childTnLst>
                          </p:cTn>
                        </p:par>
                        <p:par>
                          <p:cTn id="41" fill="hold">
                            <p:stCondLst>
                              <p:cond delay="8000"/>
                            </p:stCondLst>
                            <p:childTnLst>
                              <p:par>
                                <p:cTn id="42" presetID="12" presetClass="entr" presetSubtype="4" fill="hold" grpId="0" nodeType="afterEffect">
                                  <p:stCondLst>
                                    <p:cond delay="0"/>
                                  </p:stCondLst>
                                  <p:childTnLst>
                                    <p:set>
                                      <p:cBhvr>
                                        <p:cTn id="43" dur="1" fill="hold">
                                          <p:stCondLst>
                                            <p:cond delay="0"/>
                                          </p:stCondLst>
                                        </p:cTn>
                                        <p:tgtEl>
                                          <p:spTgt spid="7">
                                            <p:txEl>
                                              <p:pRg st="9" end="9"/>
                                            </p:txEl>
                                          </p:spTgt>
                                        </p:tgtEl>
                                        <p:attrNameLst>
                                          <p:attrName>style.visibility</p:attrName>
                                        </p:attrNameLst>
                                      </p:cBhvr>
                                      <p:to>
                                        <p:strVal val="visible"/>
                                      </p:to>
                                    </p:set>
                                    <p:animEffect transition="in" filter="slide(fromBottom)">
                                      <p:cBhvr>
                                        <p:cTn id="44" dur="1000"/>
                                        <p:tgtEl>
                                          <p:spTgt spid="7">
                                            <p:txEl>
                                              <p:pRg st="9" end="9"/>
                                            </p:txEl>
                                          </p:spTgt>
                                        </p:tgtEl>
                                      </p:cBhvr>
                                    </p:animEffect>
                                  </p:childTnLst>
                                </p:cTn>
                              </p:par>
                            </p:childTnLst>
                          </p:cTn>
                        </p:par>
                        <p:par>
                          <p:cTn id="45" fill="hold">
                            <p:stCondLst>
                              <p:cond delay="9000"/>
                            </p:stCondLst>
                            <p:childTnLst>
                              <p:par>
                                <p:cTn id="46" presetID="12" presetClass="entr" presetSubtype="4" fill="hold" grpId="0" nodeType="afterEffect">
                                  <p:stCondLst>
                                    <p:cond delay="0"/>
                                  </p:stCondLst>
                                  <p:childTnLst>
                                    <p:set>
                                      <p:cBhvr>
                                        <p:cTn id="47" dur="1" fill="hold">
                                          <p:stCondLst>
                                            <p:cond delay="0"/>
                                          </p:stCondLst>
                                        </p:cTn>
                                        <p:tgtEl>
                                          <p:spTgt spid="7">
                                            <p:txEl>
                                              <p:pRg st="10" end="10"/>
                                            </p:txEl>
                                          </p:spTgt>
                                        </p:tgtEl>
                                        <p:attrNameLst>
                                          <p:attrName>style.visibility</p:attrName>
                                        </p:attrNameLst>
                                      </p:cBhvr>
                                      <p:to>
                                        <p:strVal val="visible"/>
                                      </p:to>
                                    </p:set>
                                    <p:animEffect transition="in" filter="slide(fromBottom)">
                                      <p:cBhvr>
                                        <p:cTn id="48" dur="1000"/>
                                        <p:tgtEl>
                                          <p:spTgt spid="7">
                                            <p:txEl>
                                              <p:pRg st="10" end="10"/>
                                            </p:txEl>
                                          </p:spTgt>
                                        </p:tgtEl>
                                      </p:cBhvr>
                                    </p:animEffect>
                                  </p:childTnLst>
                                </p:cTn>
                              </p:par>
                            </p:childTnLst>
                          </p:cTn>
                        </p:par>
                        <p:par>
                          <p:cTn id="49" fill="hold">
                            <p:stCondLst>
                              <p:cond delay="10000"/>
                            </p:stCondLst>
                            <p:childTnLst>
                              <p:par>
                                <p:cTn id="50" presetID="12" presetClass="entr" presetSubtype="4" fill="hold" grpId="0" nodeType="afterEffect">
                                  <p:stCondLst>
                                    <p:cond delay="0"/>
                                  </p:stCondLst>
                                  <p:childTnLst>
                                    <p:set>
                                      <p:cBhvr>
                                        <p:cTn id="51" dur="1" fill="hold">
                                          <p:stCondLst>
                                            <p:cond delay="0"/>
                                          </p:stCondLst>
                                        </p:cTn>
                                        <p:tgtEl>
                                          <p:spTgt spid="7">
                                            <p:txEl>
                                              <p:pRg st="11" end="11"/>
                                            </p:txEl>
                                          </p:spTgt>
                                        </p:tgtEl>
                                        <p:attrNameLst>
                                          <p:attrName>style.visibility</p:attrName>
                                        </p:attrNameLst>
                                      </p:cBhvr>
                                      <p:to>
                                        <p:strVal val="visible"/>
                                      </p:to>
                                    </p:set>
                                    <p:animEffect transition="in" filter="slide(fromBottom)">
                                      <p:cBhvr>
                                        <p:cTn id="52" dur="1000"/>
                                        <p:tgtEl>
                                          <p:spTgt spid="7">
                                            <p:txEl>
                                              <p:pRg st="11" end="11"/>
                                            </p:txEl>
                                          </p:spTgt>
                                        </p:tgtEl>
                                      </p:cBhvr>
                                    </p:animEffect>
                                  </p:childTnLst>
                                </p:cTn>
                              </p:par>
                            </p:childTnLst>
                          </p:cTn>
                        </p:par>
                        <p:par>
                          <p:cTn id="53" fill="hold">
                            <p:stCondLst>
                              <p:cond delay="11000"/>
                            </p:stCondLst>
                            <p:childTnLst>
                              <p:par>
                                <p:cTn id="54" presetID="12" presetClass="entr" presetSubtype="4" fill="hold" grpId="0" nodeType="afterEffect">
                                  <p:stCondLst>
                                    <p:cond delay="0"/>
                                  </p:stCondLst>
                                  <p:childTnLst>
                                    <p:set>
                                      <p:cBhvr>
                                        <p:cTn id="55" dur="1" fill="hold">
                                          <p:stCondLst>
                                            <p:cond delay="0"/>
                                          </p:stCondLst>
                                        </p:cTn>
                                        <p:tgtEl>
                                          <p:spTgt spid="7">
                                            <p:txEl>
                                              <p:pRg st="12" end="12"/>
                                            </p:txEl>
                                          </p:spTgt>
                                        </p:tgtEl>
                                        <p:attrNameLst>
                                          <p:attrName>style.visibility</p:attrName>
                                        </p:attrNameLst>
                                      </p:cBhvr>
                                      <p:to>
                                        <p:strVal val="visible"/>
                                      </p:to>
                                    </p:set>
                                    <p:animEffect transition="in" filter="slide(fromBottom)">
                                      <p:cBhvr>
                                        <p:cTn id="56" dur="1000"/>
                                        <p:tgtEl>
                                          <p:spTgt spid="7">
                                            <p:txEl>
                                              <p:pRg st="12" end="12"/>
                                            </p:txEl>
                                          </p:spTgt>
                                        </p:tgtEl>
                                      </p:cBhvr>
                                    </p:animEffect>
                                  </p:childTnLst>
                                </p:cTn>
                              </p:par>
                            </p:childTnLst>
                          </p:cTn>
                        </p:par>
                        <p:par>
                          <p:cTn id="57" fill="hold">
                            <p:stCondLst>
                              <p:cond delay="12000"/>
                            </p:stCondLst>
                            <p:childTnLst>
                              <p:par>
                                <p:cTn id="58" presetID="12" presetClass="entr" presetSubtype="4" fill="hold" grpId="0" nodeType="afterEffect">
                                  <p:stCondLst>
                                    <p:cond delay="0"/>
                                  </p:stCondLst>
                                  <p:childTnLst>
                                    <p:set>
                                      <p:cBhvr>
                                        <p:cTn id="59" dur="1" fill="hold">
                                          <p:stCondLst>
                                            <p:cond delay="0"/>
                                          </p:stCondLst>
                                        </p:cTn>
                                        <p:tgtEl>
                                          <p:spTgt spid="7">
                                            <p:txEl>
                                              <p:pRg st="13" end="13"/>
                                            </p:txEl>
                                          </p:spTgt>
                                        </p:tgtEl>
                                        <p:attrNameLst>
                                          <p:attrName>style.visibility</p:attrName>
                                        </p:attrNameLst>
                                      </p:cBhvr>
                                      <p:to>
                                        <p:strVal val="visible"/>
                                      </p:to>
                                    </p:set>
                                    <p:animEffect transition="in" filter="slide(fromBottom)">
                                      <p:cBhvr>
                                        <p:cTn id="60" dur="1000"/>
                                        <p:tgtEl>
                                          <p:spTgt spid="7">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228600" y="274638"/>
            <a:ext cx="8458200" cy="563562"/>
          </a:xfrm>
        </p:spPr>
        <p:txBody>
          <a:bodyPr>
            <a:normAutofit fontScale="90000"/>
          </a:bodyPr>
          <a:lstStyle/>
          <a:p>
            <a:pPr eaLnBrk="1" fontAlgn="auto" hangingPunct="1">
              <a:spcAft>
                <a:spcPts val="0"/>
              </a:spcAft>
              <a:defRPr/>
            </a:pPr>
            <a:r>
              <a:rPr lang="en-US" sz="3200" b="1" dirty="0">
                <a:solidFill>
                  <a:schemeClr val="tx1"/>
                </a:solidFill>
                <a:latin typeface="Times New Roman" pitchFamily="18" charset="0"/>
                <a:cs typeface="Times New Roman" pitchFamily="18" charset="0"/>
              </a:rPr>
              <a:t>Hyperlinks </a:t>
            </a:r>
          </a:p>
        </p:txBody>
      </p:sp>
      <p:sp>
        <p:nvSpPr>
          <p:cNvPr id="33795" name="Rectangle 3"/>
          <p:cNvSpPr>
            <a:spLocks noGrp="1" noChangeArrowheads="1"/>
          </p:cNvSpPr>
          <p:nvPr>
            <p:ph idx="1"/>
          </p:nvPr>
        </p:nvSpPr>
        <p:spPr>
          <a:xfrm>
            <a:off x="228600" y="1066800"/>
            <a:ext cx="8686800" cy="5334000"/>
          </a:xfrm>
        </p:spPr>
        <p:txBody>
          <a:bodyPr>
            <a:normAutofit/>
          </a:bodyPr>
          <a:lstStyle/>
          <a:p>
            <a:pPr eaLnBrk="1" hangingPunct="1"/>
            <a:r>
              <a:rPr lang="en-US" sz="2400" dirty="0" smtClean="0">
                <a:latin typeface="Times New Roman" pitchFamily="18" charset="0"/>
                <a:cs typeface="Times New Roman" pitchFamily="18" charset="0"/>
              </a:rPr>
              <a:t>Provide access to other Web pages</a:t>
            </a:r>
          </a:p>
          <a:p>
            <a:pPr eaLnBrk="1" hangingPunct="1"/>
            <a:r>
              <a:rPr lang="en-US" sz="2400" dirty="0" smtClean="0">
                <a:latin typeface="Times New Roman" pitchFamily="18" charset="0"/>
                <a:cs typeface="Times New Roman" pitchFamily="18" charset="0"/>
              </a:rPr>
              <a:t>Specially coded text or graphics</a:t>
            </a:r>
          </a:p>
          <a:p>
            <a:pPr eaLnBrk="1" hangingPunct="1"/>
            <a:r>
              <a:rPr lang="en-US" sz="2400" dirty="0" smtClean="0">
                <a:latin typeface="Times New Roman" pitchFamily="18" charset="0"/>
                <a:cs typeface="Times New Roman" pitchFamily="18" charset="0"/>
              </a:rPr>
              <a:t>Cursor becomes a hand with finger pointing upward</a:t>
            </a:r>
          </a:p>
        </p:txBody>
      </p:sp>
      <p:sp>
        <p:nvSpPr>
          <p:cNvPr id="33803" name="Line 11"/>
          <p:cNvSpPr>
            <a:spLocks noChangeShapeType="1"/>
          </p:cNvSpPr>
          <p:nvPr/>
        </p:nvSpPr>
        <p:spPr bwMode="auto">
          <a:xfrm flipH="1" flipV="1">
            <a:off x="1066800" y="4648200"/>
            <a:ext cx="152400" cy="381000"/>
          </a:xfrm>
          <a:prstGeom prst="line">
            <a:avLst/>
          </a:prstGeom>
          <a:noFill/>
          <a:ln w="57150">
            <a:solidFill>
              <a:schemeClr val="bg1"/>
            </a:solidFill>
            <a:round/>
            <a:headEnd/>
            <a:tailEnd type="stealth" w="lg" len="lg"/>
          </a:ln>
        </p:spPr>
        <p:txBody>
          <a:bodyPr/>
          <a:lstStyle/>
          <a:p>
            <a:endParaRPr lang="en-US"/>
          </a:p>
        </p:txBody>
      </p:sp>
      <p:pic>
        <p:nvPicPr>
          <p:cNvPr id="33801" name="Picture 9"/>
          <p:cNvPicPr>
            <a:picLocks noChangeAspect="1" noChangeArrowheads="1"/>
          </p:cNvPicPr>
          <p:nvPr/>
        </p:nvPicPr>
        <p:blipFill>
          <a:blip r:embed="rId2" cstate="print"/>
          <a:srcRect l="13281" t="26042" r="54688" b="45833"/>
          <a:stretch>
            <a:fillRect/>
          </a:stretch>
        </p:blipFill>
        <p:spPr bwMode="auto">
          <a:xfrm>
            <a:off x="2209800" y="2743200"/>
            <a:ext cx="3124200" cy="2057400"/>
          </a:xfrm>
          <a:prstGeom prst="rect">
            <a:avLst/>
          </a:prstGeom>
          <a:noFill/>
          <a:ln w="9525">
            <a:noFill/>
            <a:miter lim="800000"/>
            <a:headEnd/>
            <a:tailEnd/>
          </a:ln>
        </p:spPr>
      </p:pic>
      <p:pic>
        <p:nvPicPr>
          <p:cNvPr id="33800" name="Picture 8" descr="hand"/>
          <p:cNvPicPr>
            <a:picLocks noChangeAspect="1" noChangeArrowheads="1"/>
          </p:cNvPicPr>
          <p:nvPr/>
        </p:nvPicPr>
        <p:blipFill>
          <a:blip r:embed="rId3" cstate="print"/>
          <a:srcRect/>
          <a:stretch>
            <a:fillRect/>
          </a:stretch>
        </p:blipFill>
        <p:spPr bwMode="auto">
          <a:xfrm>
            <a:off x="2362200" y="2971800"/>
            <a:ext cx="485775" cy="723900"/>
          </a:xfrm>
          <a:prstGeom prst="rect">
            <a:avLst/>
          </a:prstGeom>
          <a:noFill/>
          <a:ln w="9525">
            <a:noFill/>
            <a:miter lim="800000"/>
            <a:headEnd/>
            <a:tailEnd/>
          </a:ln>
        </p:spPr>
      </p:pic>
      <p:sp>
        <p:nvSpPr>
          <p:cNvPr id="7" name="Date Placeholder 6"/>
          <p:cNvSpPr>
            <a:spLocks noGrp="1"/>
          </p:cNvSpPr>
          <p:nvPr>
            <p:ph type="dt" sz="half" idx="10"/>
          </p:nvPr>
        </p:nvSpPr>
        <p:spPr/>
        <p:txBody>
          <a:bodyPr/>
          <a:lstStyle/>
          <a:p>
            <a:fld id="{11B55691-9E88-41F3-9B29-B4145E6C4843}"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33</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3795">
                                            <p:txEl>
                                              <p:pRg st="0" end="0"/>
                                            </p:txEl>
                                          </p:spTgt>
                                        </p:tgtEl>
                                        <p:attrNameLst>
                                          <p:attrName>style.visibility</p:attrName>
                                        </p:attrNameLst>
                                      </p:cBhvr>
                                      <p:to>
                                        <p:strVal val="visible"/>
                                      </p:to>
                                    </p:set>
                                    <p:animEffect transition="in" filter="wipe(left)">
                                      <p:cBhvr>
                                        <p:cTn id="7" dur="1000"/>
                                        <p:tgtEl>
                                          <p:spTgt spid="33795">
                                            <p:txEl>
                                              <p:pRg st="0" end="0"/>
                                            </p:txEl>
                                          </p:spTgt>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33795">
                                            <p:txEl>
                                              <p:pRg st="1" end="1"/>
                                            </p:txEl>
                                          </p:spTgt>
                                        </p:tgtEl>
                                        <p:attrNameLst>
                                          <p:attrName>style.visibility</p:attrName>
                                        </p:attrNameLst>
                                      </p:cBhvr>
                                      <p:to>
                                        <p:strVal val="visible"/>
                                      </p:to>
                                    </p:set>
                                    <p:animEffect transition="in" filter="wipe(left)">
                                      <p:cBhvr>
                                        <p:cTn id="11" dur="1000"/>
                                        <p:tgtEl>
                                          <p:spTgt spid="33795">
                                            <p:txEl>
                                              <p:pRg st="1" end="1"/>
                                            </p:txEl>
                                          </p:spTgt>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33795">
                                            <p:txEl>
                                              <p:pRg st="2" end="2"/>
                                            </p:txEl>
                                          </p:spTgt>
                                        </p:tgtEl>
                                        <p:attrNameLst>
                                          <p:attrName>style.visibility</p:attrName>
                                        </p:attrNameLst>
                                      </p:cBhvr>
                                      <p:to>
                                        <p:strVal val="visible"/>
                                      </p:to>
                                    </p:set>
                                    <p:animEffect transition="in" filter="wipe(left)">
                                      <p:cBhvr>
                                        <p:cTn id="15" dur="1000"/>
                                        <p:tgtEl>
                                          <p:spTgt spid="33795">
                                            <p:txEl>
                                              <p:pRg st="2" end="2"/>
                                            </p:txEl>
                                          </p:spTgt>
                                        </p:tgtEl>
                                      </p:cBhvr>
                                    </p:animEffect>
                                  </p:childTnLst>
                                </p:cTn>
                              </p:par>
                            </p:childTnLst>
                          </p:cTn>
                        </p:par>
                        <p:par>
                          <p:cTn id="16" fill="hold">
                            <p:stCondLst>
                              <p:cond delay="3000"/>
                            </p:stCondLst>
                            <p:childTnLst>
                              <p:par>
                                <p:cTn id="17" presetID="53" presetClass="entr" presetSubtype="0" fill="hold" nodeType="afterEffect">
                                  <p:stCondLst>
                                    <p:cond delay="0"/>
                                  </p:stCondLst>
                                  <p:childTnLst>
                                    <p:set>
                                      <p:cBhvr>
                                        <p:cTn id="18" dur="1" fill="hold">
                                          <p:stCondLst>
                                            <p:cond delay="0"/>
                                          </p:stCondLst>
                                        </p:cTn>
                                        <p:tgtEl>
                                          <p:spTgt spid="33801"/>
                                        </p:tgtEl>
                                        <p:attrNameLst>
                                          <p:attrName>style.visibility</p:attrName>
                                        </p:attrNameLst>
                                      </p:cBhvr>
                                      <p:to>
                                        <p:strVal val="visible"/>
                                      </p:to>
                                    </p:set>
                                    <p:anim calcmode="lin" valueType="num">
                                      <p:cBhvr>
                                        <p:cTn id="19" dur="1000" fill="hold"/>
                                        <p:tgtEl>
                                          <p:spTgt spid="33801"/>
                                        </p:tgtEl>
                                        <p:attrNameLst>
                                          <p:attrName>ppt_w</p:attrName>
                                        </p:attrNameLst>
                                      </p:cBhvr>
                                      <p:tavLst>
                                        <p:tav tm="0">
                                          <p:val>
                                            <p:fltVal val="0"/>
                                          </p:val>
                                        </p:tav>
                                        <p:tav tm="100000">
                                          <p:val>
                                            <p:strVal val="#ppt_w"/>
                                          </p:val>
                                        </p:tav>
                                      </p:tavLst>
                                    </p:anim>
                                    <p:anim calcmode="lin" valueType="num">
                                      <p:cBhvr>
                                        <p:cTn id="20" dur="1000" fill="hold"/>
                                        <p:tgtEl>
                                          <p:spTgt spid="33801"/>
                                        </p:tgtEl>
                                        <p:attrNameLst>
                                          <p:attrName>ppt_h</p:attrName>
                                        </p:attrNameLst>
                                      </p:cBhvr>
                                      <p:tavLst>
                                        <p:tav tm="0">
                                          <p:val>
                                            <p:fltVal val="0"/>
                                          </p:val>
                                        </p:tav>
                                        <p:tav tm="100000">
                                          <p:val>
                                            <p:strVal val="#ppt_h"/>
                                          </p:val>
                                        </p:tav>
                                      </p:tavLst>
                                    </p:anim>
                                    <p:animEffect transition="in" filter="fade">
                                      <p:cBhvr>
                                        <p:cTn id="21" dur="1000"/>
                                        <p:tgtEl>
                                          <p:spTgt spid="33801"/>
                                        </p:tgtEl>
                                      </p:cBhvr>
                                    </p:animEffect>
                                  </p:childTnLst>
                                </p:cTn>
                              </p:par>
                            </p:childTnLst>
                          </p:cTn>
                        </p:par>
                        <p:par>
                          <p:cTn id="22" fill="hold">
                            <p:stCondLst>
                              <p:cond delay="4000"/>
                            </p:stCondLst>
                            <p:childTnLst>
                              <p:par>
                                <p:cTn id="23" presetID="1" presetClass="entr" presetSubtype="0" fill="hold" grpId="0" nodeType="afterEffect">
                                  <p:stCondLst>
                                    <p:cond delay="0"/>
                                  </p:stCondLst>
                                  <p:childTnLst>
                                    <p:set>
                                      <p:cBhvr>
                                        <p:cTn id="24" dur="1" fill="hold">
                                          <p:stCondLst>
                                            <p:cond delay="0"/>
                                          </p:stCondLst>
                                        </p:cTn>
                                        <p:tgtEl>
                                          <p:spTgt spid="33803"/>
                                        </p:tgtEl>
                                        <p:attrNameLst>
                                          <p:attrName>style.visibility</p:attrName>
                                        </p:attrNameLst>
                                      </p:cBhvr>
                                      <p:to>
                                        <p:strVal val="visible"/>
                                      </p:to>
                                    </p:set>
                                  </p:childTnLst>
                                </p:cTn>
                              </p:par>
                            </p:childTnLst>
                          </p:cTn>
                        </p:par>
                        <p:par>
                          <p:cTn id="25" fill="hold">
                            <p:stCondLst>
                              <p:cond delay="4000"/>
                            </p:stCondLst>
                            <p:childTnLst>
                              <p:par>
                                <p:cTn id="26" presetID="59" presetClass="path" presetSubtype="0" accel="50000" decel="50000" fill="hold" grpId="1" nodeType="afterEffect">
                                  <p:stCondLst>
                                    <p:cond delay="1500"/>
                                  </p:stCondLst>
                                  <p:childTnLst>
                                    <p:animMotion origin="layout" path="M 3.33333E-6 -0.04509 C 3.33333E-6 -0.09179 0.04826 -0.12763 0.10729 -0.12763 C 0.16805 -0.12763 0.21666 -0.09179 0.21666 -0.04509 C 0.21666 0.00162 0.26493 0.03746 0.32569 0.03746 C 0.38472 0.03746 0.43333 0.00162 0.43333 -0.04509 " pathEditMode="relative" rAng="0" ptsTypes="fffff">
                                      <p:cBhvr>
                                        <p:cTn id="27" dur="3000" fill="hold"/>
                                        <p:tgtEl>
                                          <p:spTgt spid="33803"/>
                                        </p:tgtEl>
                                        <p:attrNameLst>
                                          <p:attrName>ppt_x</p:attrName>
                                          <p:attrName>ppt_y</p:attrName>
                                        </p:attrNameLst>
                                      </p:cBhvr>
                                      <p:rCtr x="217" y="0"/>
                                    </p:animMotion>
                                  </p:childTnLst>
                                </p:cTn>
                              </p:par>
                              <p:par>
                                <p:cTn id="28" presetID="1" presetClass="entr" presetSubtype="0" fill="hold" nodeType="withEffect">
                                  <p:stCondLst>
                                    <p:cond delay="3900"/>
                                  </p:stCondLst>
                                  <p:childTnLst>
                                    <p:set>
                                      <p:cBhvr>
                                        <p:cTn id="29" dur="1" fill="hold">
                                          <p:stCondLst>
                                            <p:cond delay="0"/>
                                          </p:stCondLst>
                                        </p:cTn>
                                        <p:tgtEl>
                                          <p:spTgt spid="33800"/>
                                        </p:tgtEl>
                                        <p:attrNameLst>
                                          <p:attrName>style.visibility</p:attrName>
                                        </p:attrNameLst>
                                      </p:cBhvr>
                                      <p:to>
                                        <p:strVal val="visible"/>
                                      </p:to>
                                    </p:set>
                                  </p:childTnLst>
                                </p:cTn>
                              </p:par>
                            </p:childTnLst>
                          </p:cTn>
                        </p:par>
                        <p:par>
                          <p:cTn id="30" fill="hold">
                            <p:stCondLst>
                              <p:cond delay="8500"/>
                            </p:stCondLst>
                            <p:childTnLst>
                              <p:par>
                                <p:cTn id="31" presetID="61" presetClass="path" presetSubtype="0" accel="50000" decel="50000" fill="hold" nodeType="afterEffect">
                                  <p:stCondLst>
                                    <p:cond delay="0"/>
                                  </p:stCondLst>
                                  <p:childTnLst>
                                    <p:animMotion origin="layout" path="M 2.77778E-7 -4.62428E-6 C -0.00799 0.00833 -0.01701 0.01735 -0.02101 0.02868 C -0.025 0.04139 -0.02708 0.05573 -0.02899 0.07052 C -0.03108 0.08509 -0.02899 0.09711 -0.02708 0.11076 C -0.025 0.12324 -0.02205 0.13711 -0.01493 0.14798 C -0.00903 0.15954 0.00104 0.1681 0.01198 0.1755 C 0.02205 0.18174 0.03403 0.18636 0.04601 0.18868 C 0.05799 0.19145 0.06997 0.19145 0.08108 0.18868 C 0.09306 0.18636 0.10399 0.18081 0.11302 0.17157 C 0.12205 0.16394 0.13003 0.15376 0.13403 0.14128 C 0.13906 0.12972 0.14097 0.11422 0.14097 0.10197 C 0.14201 0.08948 0.14097 0.07469 0.13594 0.06289 C 0.13108 0.0511 0.12205 0.04209 0.11007 0.03792 C 0.09792 0.03446 0.08594 0.03908 0.07795 0.04694 C 0.07101 0.05457 0.06597 0.06706 0.06493 0.08162 C 0.06493 0.09596 0.06597 0.11006 0.07101 0.12116 C 0.07604 0.13249 0.075 0.1348 0.09497 0.14914 C 0.11302 0.16509 0.13108 0.16047 0.14201 0.16162 C 0.15295 0.16162 0.16198 0.15723 0.17292 0.15261 C 0.18507 0.14683 0.19497 0.13711 0.20208 0.12787 C 0.20903 0.11885 0.21198 0.10729 0.21597 0.08948 C 0.21892 0.07168 0.21892 0.06289 0.21892 0.04879 C 0.21892 0.03515 0.21892 0.02197 0.21892 0.00833 " pathEditMode="relative" rAng="0" ptsTypes="fffffffffffffffffffffff">
                                      <p:cBhvr>
                                        <p:cTn id="32" dur="3000" fill="hold"/>
                                        <p:tgtEl>
                                          <p:spTgt spid="33800"/>
                                        </p:tgtEl>
                                        <p:attrNameLst>
                                          <p:attrName>ppt_x</p:attrName>
                                          <p:attrName>ppt_y</p:attrName>
                                        </p:attrNameLst>
                                      </p:cBhvr>
                                      <p:rCtr x="94" y="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803" grpId="0" animBg="1"/>
      <p:bldP spid="33803"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a:spLocks noGrp="1" noChangeArrowheads="1"/>
          </p:cNvSpPr>
          <p:nvPr>
            <p:ph type="title"/>
          </p:nvPr>
        </p:nvSpPr>
        <p:spPr>
          <a:xfrm>
            <a:off x="381000" y="274638"/>
            <a:ext cx="8305800" cy="792162"/>
          </a:xfrm>
        </p:spPr>
        <p:txBody>
          <a:bodyPr>
            <a:normAutofit/>
          </a:bodyPr>
          <a:lstStyle/>
          <a:p>
            <a:pPr eaLnBrk="1" fontAlgn="auto" hangingPunct="1">
              <a:spcAft>
                <a:spcPts val="0"/>
              </a:spcAft>
              <a:defRPr/>
            </a:pPr>
            <a:r>
              <a:rPr lang="en-US" sz="3200" b="1" dirty="0">
                <a:solidFill>
                  <a:schemeClr val="tx1"/>
                </a:solidFill>
                <a:latin typeface="Times New Roman" pitchFamily="18" charset="0"/>
                <a:cs typeface="Times New Roman" pitchFamily="18" charset="0"/>
              </a:rPr>
              <a:t>Search </a:t>
            </a:r>
            <a:r>
              <a:rPr lang="en-US" sz="3200" b="1" dirty="0" smtClean="0">
                <a:solidFill>
                  <a:schemeClr val="tx1"/>
                </a:solidFill>
                <a:latin typeface="Times New Roman" pitchFamily="18" charset="0"/>
                <a:cs typeface="Times New Roman" pitchFamily="18" charset="0"/>
              </a:rPr>
              <a:t>Engines</a:t>
            </a:r>
            <a:endParaRPr lang="en-US" sz="3200" b="1" dirty="0">
              <a:solidFill>
                <a:schemeClr val="tx1"/>
              </a:solidFill>
              <a:latin typeface="Times New Roman" pitchFamily="18" charset="0"/>
              <a:cs typeface="Times New Roman" pitchFamily="18" charset="0"/>
            </a:endParaRPr>
          </a:p>
        </p:txBody>
      </p:sp>
      <p:sp>
        <p:nvSpPr>
          <p:cNvPr id="9" name="Content Placeholder 8"/>
          <p:cNvSpPr>
            <a:spLocks noGrp="1"/>
          </p:cNvSpPr>
          <p:nvPr>
            <p:ph sz="quarter" idx="1"/>
          </p:nvPr>
        </p:nvSpPr>
        <p:spPr>
          <a:xfrm>
            <a:off x="304800" y="1219200"/>
            <a:ext cx="8458200" cy="5257800"/>
          </a:xfrm>
        </p:spPr>
        <p:txBody>
          <a:bodyPr>
            <a:normAutofit/>
          </a:bodyPr>
          <a:lstStyle/>
          <a:p>
            <a:pPr marL="548640" indent="-411480">
              <a:buClr>
                <a:schemeClr val="tx1">
                  <a:shade val="95000"/>
                </a:schemeClr>
              </a:buClr>
              <a:buFont typeface="Wingdings 2"/>
              <a:buChar char=""/>
              <a:defRPr/>
            </a:pPr>
            <a:r>
              <a:rPr lang="en-US" sz="2500" dirty="0" smtClean="0">
                <a:latin typeface="Times New Roman" pitchFamily="18" charset="0"/>
                <a:cs typeface="Times New Roman" pitchFamily="18" charset="0"/>
              </a:rPr>
              <a:t>Searches for keywords</a:t>
            </a:r>
          </a:p>
          <a:p>
            <a:pPr marL="548640" indent="-411480">
              <a:buClr>
                <a:schemeClr val="tx1">
                  <a:shade val="95000"/>
                </a:schemeClr>
              </a:buClr>
              <a:buFont typeface="Wingdings 2"/>
              <a:buChar char=""/>
              <a:defRPr/>
            </a:pPr>
            <a:r>
              <a:rPr lang="en-US" sz="2500" dirty="0" smtClean="0">
                <a:latin typeface="Times New Roman" pitchFamily="18" charset="0"/>
                <a:cs typeface="Times New Roman" pitchFamily="18" charset="0"/>
              </a:rPr>
              <a:t>Returns a list of Web pages</a:t>
            </a:r>
          </a:p>
          <a:p>
            <a:pPr marL="548640" indent="-411480">
              <a:buClr>
                <a:schemeClr val="tx1">
                  <a:shade val="95000"/>
                </a:schemeClr>
              </a:buClr>
              <a:buFont typeface="Wingdings 2"/>
              <a:buChar char=""/>
              <a:defRPr/>
            </a:pPr>
            <a:r>
              <a:rPr lang="en-US" sz="2500" dirty="0" smtClean="0">
                <a:latin typeface="Times New Roman" pitchFamily="18" charset="0"/>
                <a:cs typeface="Times New Roman" pitchFamily="18" charset="0"/>
              </a:rPr>
              <a:t>Popular search engines:</a:t>
            </a:r>
          </a:p>
          <a:p>
            <a:pPr marL="868680" lvl="1" indent="-283464">
              <a:buFont typeface="Wingdings 2"/>
              <a:buChar char=""/>
              <a:defRPr/>
            </a:pPr>
            <a:r>
              <a:rPr lang="en-US" sz="2500" dirty="0" smtClean="0">
                <a:latin typeface="Times New Roman" pitchFamily="18" charset="0"/>
                <a:cs typeface="Times New Roman" pitchFamily="18" charset="0"/>
              </a:rPr>
              <a:t>Google</a:t>
            </a:r>
          </a:p>
          <a:p>
            <a:pPr marL="868680" lvl="1" indent="-283464">
              <a:buFont typeface="Wingdings 2"/>
              <a:buChar char=""/>
              <a:defRPr/>
            </a:pPr>
            <a:r>
              <a:rPr lang="en-US" sz="2500" dirty="0" smtClean="0">
                <a:latin typeface="Times New Roman" pitchFamily="18" charset="0"/>
                <a:cs typeface="Times New Roman" pitchFamily="18" charset="0"/>
              </a:rPr>
              <a:t>Bing</a:t>
            </a:r>
          </a:p>
          <a:p>
            <a:pPr marL="868680" lvl="1" indent="-283464">
              <a:buFont typeface="Wingdings 2"/>
              <a:buChar char=""/>
              <a:defRPr/>
            </a:pPr>
            <a:r>
              <a:rPr lang="en-US" sz="2500" dirty="0" smtClean="0">
                <a:latin typeface="Times New Roman" pitchFamily="18" charset="0"/>
                <a:cs typeface="Times New Roman" pitchFamily="18" charset="0"/>
              </a:rPr>
              <a:t>Yahoo </a:t>
            </a:r>
          </a:p>
          <a:p>
            <a:pPr marL="868680" lvl="1" indent="-283464">
              <a:buFont typeface="Wingdings 2"/>
              <a:buChar char=""/>
              <a:defRPr/>
            </a:pPr>
            <a:r>
              <a:rPr lang="en-US" sz="2500" dirty="0" smtClean="0">
                <a:latin typeface="Times New Roman" pitchFamily="18" charset="0"/>
                <a:cs typeface="Times New Roman" pitchFamily="18" charset="0"/>
              </a:rPr>
              <a:t>Indexer</a:t>
            </a:r>
          </a:p>
          <a:p>
            <a:pPr marL="868680" lvl="1" indent="-283464">
              <a:buFont typeface="Wingdings 2"/>
              <a:buChar char=""/>
              <a:defRPr/>
            </a:pPr>
            <a:r>
              <a:rPr lang="en-US" sz="2500" dirty="0" smtClean="0">
                <a:latin typeface="Times New Roman" pitchFamily="18" charset="0"/>
                <a:cs typeface="Times New Roman" pitchFamily="18" charset="0"/>
              </a:rPr>
              <a:t>Spider</a:t>
            </a:r>
          </a:p>
          <a:p>
            <a:pPr marL="868680" lvl="1" indent="-283464">
              <a:buFont typeface="Wingdings 2"/>
              <a:buChar char=""/>
              <a:defRPr/>
            </a:pPr>
            <a:r>
              <a:rPr lang="en-US" sz="2500" dirty="0" smtClean="0">
                <a:latin typeface="Times New Roman" pitchFamily="18" charset="0"/>
                <a:cs typeface="Times New Roman" pitchFamily="18" charset="0"/>
              </a:rPr>
              <a:t>Search engine Software</a:t>
            </a:r>
          </a:p>
          <a:p>
            <a:pPr marL="868680" lvl="1" indent="-283464">
              <a:buFont typeface="Wingdings 2"/>
              <a:buChar char=""/>
              <a:defRPr/>
            </a:pPr>
            <a:r>
              <a:rPr lang="en-US" sz="2500" dirty="0" smtClean="0">
                <a:latin typeface="Times New Roman" pitchFamily="18" charset="0"/>
                <a:cs typeface="Times New Roman" pitchFamily="18" charset="0"/>
              </a:rPr>
              <a:t>www.metasearch.com</a:t>
            </a:r>
          </a:p>
          <a:p>
            <a:pPr>
              <a:defRPr/>
            </a:pPr>
            <a:endParaRPr lang="en-US" sz="2500" dirty="0" smtClean="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fld id="{7DBBD1B1-70E2-4261-B88F-8E231A841478}"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34</a:t>
            </a:fld>
            <a:endParaRPr lang="en-US"/>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xfrm>
            <a:off x="228600" y="274638"/>
            <a:ext cx="8458200" cy="868362"/>
          </a:xfrm>
        </p:spPr>
        <p:txBody>
          <a:bodyPr>
            <a:normAutofit/>
          </a:bodyPr>
          <a:lstStyle/>
          <a:p>
            <a:pPr eaLnBrk="1" hangingPunct="1"/>
            <a:r>
              <a:rPr lang="en-US" sz="3200" b="1" dirty="0" smtClean="0">
                <a:solidFill>
                  <a:schemeClr val="tx1"/>
                </a:solidFill>
                <a:latin typeface="Times New Roman" pitchFamily="18" charset="0"/>
                <a:cs typeface="Times New Roman" pitchFamily="18" charset="0"/>
              </a:rPr>
              <a:t>Internet search methods</a:t>
            </a:r>
          </a:p>
        </p:txBody>
      </p:sp>
      <p:sp>
        <p:nvSpPr>
          <p:cNvPr id="25603" name="Rectangle 3"/>
          <p:cNvSpPr>
            <a:spLocks noGrp="1" noChangeArrowheads="1"/>
          </p:cNvSpPr>
          <p:nvPr>
            <p:ph idx="1"/>
          </p:nvPr>
        </p:nvSpPr>
        <p:spPr>
          <a:xfrm>
            <a:off x="304800" y="1447800"/>
            <a:ext cx="8534400" cy="5029200"/>
          </a:xfrm>
        </p:spPr>
        <p:txBody>
          <a:bodyPr>
            <a:normAutofit/>
          </a:bodyPr>
          <a:lstStyle/>
          <a:p>
            <a:r>
              <a:rPr lang="en-US" sz="2500" b="1" dirty="0" smtClean="0">
                <a:latin typeface="Times New Roman" pitchFamily="18" charset="0"/>
                <a:cs typeface="Times New Roman" pitchFamily="18" charset="0"/>
              </a:rPr>
              <a:t>Search methods</a:t>
            </a:r>
            <a:r>
              <a:rPr lang="en-US" sz="2500" dirty="0" smtClean="0">
                <a:latin typeface="Times New Roman" pitchFamily="18" charset="0"/>
                <a:cs typeface="Times New Roman" pitchFamily="18" charset="0"/>
              </a:rPr>
              <a:t> are used by </a:t>
            </a:r>
            <a:r>
              <a:rPr lang="en-US" sz="2500" b="1" dirty="0" smtClean="0">
                <a:latin typeface="Times New Roman" pitchFamily="18" charset="0"/>
                <a:cs typeface="Times New Roman" pitchFamily="18" charset="0"/>
              </a:rPr>
              <a:t>search tools</a:t>
            </a:r>
            <a:r>
              <a:rPr lang="en-US" sz="2500" dirty="0" smtClean="0">
                <a:latin typeface="Times New Roman" pitchFamily="18" charset="0"/>
                <a:cs typeface="Times New Roman" pitchFamily="18" charset="0"/>
              </a:rPr>
              <a:t> to increase the effectiveness and efficiency of Internet searches.</a:t>
            </a:r>
          </a:p>
          <a:p>
            <a:pPr>
              <a:buNone/>
            </a:pPr>
            <a:endParaRPr lang="en-US" sz="2500" dirty="0" smtClean="0">
              <a:latin typeface="Times New Roman" pitchFamily="18" charset="0"/>
              <a:cs typeface="Times New Roman" pitchFamily="18" charset="0"/>
            </a:endParaRPr>
          </a:p>
          <a:p>
            <a:pPr eaLnBrk="1" hangingPunct="1">
              <a:buFont typeface="Wingdings" pitchFamily="2" charset="2"/>
              <a:buNone/>
            </a:pPr>
            <a:r>
              <a:rPr lang="en-US" sz="2500" dirty="0" smtClean="0">
                <a:latin typeface="Times New Roman" pitchFamily="18" charset="0"/>
                <a:cs typeface="Times New Roman" pitchFamily="18" charset="0"/>
              </a:rPr>
              <a:t>Search methods:</a:t>
            </a:r>
          </a:p>
          <a:p>
            <a:pPr lvl="1" eaLnBrk="1" hangingPunct="1"/>
            <a:r>
              <a:rPr lang="en-US" sz="2500" dirty="0" smtClean="0">
                <a:latin typeface="Times New Roman" pitchFamily="18" charset="0"/>
                <a:cs typeface="Times New Roman" pitchFamily="18" charset="0"/>
              </a:rPr>
              <a:t>Keyword</a:t>
            </a:r>
          </a:p>
          <a:p>
            <a:pPr lvl="1" eaLnBrk="1" hangingPunct="1"/>
            <a:r>
              <a:rPr lang="en-US" sz="2500" dirty="0" smtClean="0">
                <a:latin typeface="Times New Roman" pitchFamily="18" charset="0"/>
                <a:cs typeface="Times New Roman" pitchFamily="18" charset="0"/>
              </a:rPr>
              <a:t>Field</a:t>
            </a:r>
          </a:p>
          <a:p>
            <a:pPr lvl="1" eaLnBrk="1" hangingPunct="1"/>
            <a:r>
              <a:rPr lang="en-US" sz="2500" dirty="0" smtClean="0">
                <a:latin typeface="Times New Roman" pitchFamily="18" charset="0"/>
                <a:cs typeface="Times New Roman" pitchFamily="18" charset="0"/>
              </a:rPr>
              <a:t>Boolean </a:t>
            </a:r>
          </a:p>
          <a:p>
            <a:pPr lvl="1" eaLnBrk="1" hangingPunct="1"/>
            <a:r>
              <a:rPr lang="en-US" sz="2500" dirty="0" smtClean="0">
                <a:latin typeface="Times New Roman" pitchFamily="18" charset="0"/>
                <a:cs typeface="Times New Roman" pitchFamily="18" charset="0"/>
              </a:rPr>
              <a:t>Miscellaneous</a:t>
            </a:r>
          </a:p>
        </p:txBody>
      </p:sp>
      <p:sp>
        <p:nvSpPr>
          <p:cNvPr id="4" name="Date Placeholder 3"/>
          <p:cNvSpPr>
            <a:spLocks noGrp="1"/>
          </p:cNvSpPr>
          <p:nvPr>
            <p:ph type="dt" sz="half" idx="10"/>
          </p:nvPr>
        </p:nvSpPr>
        <p:spPr/>
        <p:txBody>
          <a:bodyPr/>
          <a:lstStyle/>
          <a:p>
            <a:fld id="{D572157A-4FD3-42EE-A441-331588E34001}"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35</a:t>
            </a:fld>
            <a:endParaRPr lang="en-US"/>
          </a:p>
        </p:txBody>
      </p:sp>
    </p:spTree>
  </p:cSld>
  <p:clrMapOvr>
    <a:masterClrMapping/>
  </p:clrMapOvr>
  <p:transition advClick="0"/>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228600" y="304800"/>
            <a:ext cx="8458200" cy="762000"/>
          </a:xfrm>
        </p:spPr>
        <p:txBody>
          <a:bodyPr>
            <a:normAutofit/>
          </a:bodyPr>
          <a:lstStyle/>
          <a:p>
            <a:pPr eaLnBrk="1" fontAlgn="auto" hangingPunct="1">
              <a:spcAft>
                <a:spcPts val="0"/>
              </a:spcAft>
              <a:defRPr/>
            </a:pPr>
            <a:r>
              <a:rPr lang="en-US" sz="3000" b="1" dirty="0" smtClean="0">
                <a:solidFill>
                  <a:schemeClr val="tx1"/>
                </a:solidFill>
              </a:rPr>
              <a:t>Types of data networks</a:t>
            </a:r>
          </a:p>
        </p:txBody>
      </p:sp>
      <p:sp>
        <p:nvSpPr>
          <p:cNvPr id="19459" name="Content Placeholder 2"/>
          <p:cNvSpPr>
            <a:spLocks noGrp="1"/>
          </p:cNvSpPr>
          <p:nvPr>
            <p:ph idx="1"/>
          </p:nvPr>
        </p:nvSpPr>
        <p:spPr>
          <a:xfrm>
            <a:off x="304800" y="1066800"/>
            <a:ext cx="8534400" cy="5486400"/>
          </a:xfrm>
        </p:spPr>
        <p:txBody>
          <a:bodyPr>
            <a:normAutofit lnSpcReduction="10000"/>
          </a:bodyPr>
          <a:lstStyle/>
          <a:p>
            <a:r>
              <a:rPr lang="en-US" sz="2800" b="1" dirty="0" smtClean="0">
                <a:solidFill>
                  <a:schemeClr val="tx2">
                    <a:satMod val="130000"/>
                  </a:schemeClr>
                </a:solidFill>
              </a:rPr>
              <a:t>Personal Area Network (PAN</a:t>
            </a:r>
            <a:r>
              <a:rPr lang="en-US" b="1" dirty="0" smtClean="0">
                <a:solidFill>
                  <a:schemeClr val="tx2">
                    <a:satMod val="130000"/>
                  </a:schemeClr>
                </a:solidFill>
              </a:rPr>
              <a:t>) </a:t>
            </a:r>
            <a:r>
              <a:rPr lang="en-US" dirty="0" smtClean="0"/>
              <a:t>Is a computer network used for communication among computer devices close to one person. Some examples of devices that may be used in a PAN are printers, fax machines, telephones, PDAs, or scanners.</a:t>
            </a:r>
          </a:p>
          <a:p>
            <a:endParaRPr lang="en-US" dirty="0" smtClean="0"/>
          </a:p>
          <a:p>
            <a:pPr algn="just"/>
            <a:r>
              <a:rPr lang="en-US" sz="2800" b="1" dirty="0" smtClean="0">
                <a:solidFill>
                  <a:schemeClr val="tx2">
                    <a:satMod val="130000"/>
                  </a:schemeClr>
                </a:solidFill>
              </a:rPr>
              <a:t>Local Area Network (LAN) </a:t>
            </a:r>
            <a:r>
              <a:rPr lang="en-US" dirty="0" smtClean="0"/>
              <a:t>A network covering a small geographic area, like a home, office, or building. Current LANs are most likely to be based on Ethernet technology. For example, a library will have a LAN for users to connect to the internet. </a:t>
            </a:r>
          </a:p>
          <a:p>
            <a:pPr algn="just"/>
            <a:endParaRPr lang="en-US" dirty="0" smtClean="0"/>
          </a:p>
          <a:p>
            <a:pPr algn="just"/>
            <a:r>
              <a:rPr lang="en-US" sz="2800" b="1" dirty="0" smtClean="0">
                <a:solidFill>
                  <a:schemeClr val="tx2">
                    <a:satMod val="130000"/>
                  </a:schemeClr>
                </a:solidFill>
              </a:rPr>
              <a:t>Campus Area Networks (CAN) </a:t>
            </a:r>
            <a:r>
              <a:rPr lang="en-US" dirty="0" smtClean="0"/>
              <a:t>A network that connects two or more LANs but that is limited to a specific and contiguous geographical area such as a college campus, industrial complex, or a military base etc</a:t>
            </a:r>
          </a:p>
          <a:p>
            <a:pPr algn="just"/>
            <a:endParaRPr lang="en-US" dirty="0" smtClean="0"/>
          </a:p>
          <a:p>
            <a:endParaRPr lang="en-US" dirty="0" smtClean="0"/>
          </a:p>
        </p:txBody>
      </p:sp>
      <p:sp>
        <p:nvSpPr>
          <p:cNvPr id="4" name="Date Placeholder 3"/>
          <p:cNvSpPr>
            <a:spLocks noGrp="1"/>
          </p:cNvSpPr>
          <p:nvPr>
            <p:ph type="dt" sz="quarter" idx="10"/>
          </p:nvPr>
        </p:nvSpPr>
        <p:spPr/>
        <p:txBody>
          <a:bodyPr/>
          <a:lstStyle/>
          <a:p>
            <a:pPr>
              <a:defRPr/>
            </a:pPr>
            <a:fld id="{D501B786-93FC-4CB8-813D-0B0682758010}"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36</a:t>
            </a:fld>
            <a:endParaRPr lang="en-US"/>
          </a:p>
        </p:txBody>
      </p:sp>
    </p:spTree>
    <p:extLst>
      <p:ext uri="{BB962C8B-B14F-4D97-AF65-F5344CB8AC3E}">
        <p14:creationId xmlns:p14="http://schemas.microsoft.com/office/powerpoint/2010/main" val="2773502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9459">
                                            <p:txEl>
                                              <p:pRg st="0" end="0"/>
                                            </p:txEl>
                                          </p:spTgt>
                                        </p:tgtEl>
                                        <p:attrNameLst>
                                          <p:attrName>style.visibility</p:attrName>
                                        </p:attrNameLst>
                                      </p:cBhvr>
                                      <p:to>
                                        <p:strVal val="visible"/>
                                      </p:to>
                                    </p:set>
                                    <p:animEffect transition="in" filter="wipe(down)">
                                      <p:cBhvr>
                                        <p:cTn id="7" dur="580">
                                          <p:stCondLst>
                                            <p:cond delay="0"/>
                                          </p:stCondLst>
                                        </p:cTn>
                                        <p:tgtEl>
                                          <p:spTgt spid="19459">
                                            <p:txEl>
                                              <p:pRg st="0" end="0"/>
                                            </p:txEl>
                                          </p:spTgt>
                                        </p:tgtEl>
                                      </p:cBhvr>
                                    </p:animEffect>
                                    <p:anim calcmode="lin" valueType="num">
                                      <p:cBhvr>
                                        <p:cTn id="8" dur="1822" tmFilter="0,0; 0.14,0.36; 0.43,0.73; 0.71,0.91; 1.0,1.0">
                                          <p:stCondLst>
                                            <p:cond delay="0"/>
                                          </p:stCondLst>
                                        </p:cTn>
                                        <p:tgtEl>
                                          <p:spTgt spid="19459">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9459">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9459">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9459">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9459">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19459">
                                            <p:txEl>
                                              <p:pRg st="0" end="0"/>
                                            </p:txEl>
                                          </p:spTgt>
                                        </p:tgtEl>
                                      </p:cBhvr>
                                      <p:to x="100000" y="60000"/>
                                    </p:animScale>
                                    <p:animScale>
                                      <p:cBhvr>
                                        <p:cTn id="14" dur="166" decel="50000">
                                          <p:stCondLst>
                                            <p:cond delay="676"/>
                                          </p:stCondLst>
                                        </p:cTn>
                                        <p:tgtEl>
                                          <p:spTgt spid="19459">
                                            <p:txEl>
                                              <p:pRg st="0" end="0"/>
                                            </p:txEl>
                                          </p:spTgt>
                                        </p:tgtEl>
                                      </p:cBhvr>
                                      <p:to x="100000" y="100000"/>
                                    </p:animScale>
                                    <p:animScale>
                                      <p:cBhvr>
                                        <p:cTn id="15" dur="26">
                                          <p:stCondLst>
                                            <p:cond delay="1312"/>
                                          </p:stCondLst>
                                        </p:cTn>
                                        <p:tgtEl>
                                          <p:spTgt spid="19459">
                                            <p:txEl>
                                              <p:pRg st="0" end="0"/>
                                            </p:txEl>
                                          </p:spTgt>
                                        </p:tgtEl>
                                      </p:cBhvr>
                                      <p:to x="100000" y="80000"/>
                                    </p:animScale>
                                    <p:animScale>
                                      <p:cBhvr>
                                        <p:cTn id="16" dur="166" decel="50000">
                                          <p:stCondLst>
                                            <p:cond delay="1338"/>
                                          </p:stCondLst>
                                        </p:cTn>
                                        <p:tgtEl>
                                          <p:spTgt spid="19459">
                                            <p:txEl>
                                              <p:pRg st="0" end="0"/>
                                            </p:txEl>
                                          </p:spTgt>
                                        </p:tgtEl>
                                      </p:cBhvr>
                                      <p:to x="100000" y="100000"/>
                                    </p:animScale>
                                    <p:animScale>
                                      <p:cBhvr>
                                        <p:cTn id="17" dur="26">
                                          <p:stCondLst>
                                            <p:cond delay="1642"/>
                                          </p:stCondLst>
                                        </p:cTn>
                                        <p:tgtEl>
                                          <p:spTgt spid="19459">
                                            <p:txEl>
                                              <p:pRg st="0" end="0"/>
                                            </p:txEl>
                                          </p:spTgt>
                                        </p:tgtEl>
                                      </p:cBhvr>
                                      <p:to x="100000" y="90000"/>
                                    </p:animScale>
                                    <p:animScale>
                                      <p:cBhvr>
                                        <p:cTn id="18" dur="166" decel="50000">
                                          <p:stCondLst>
                                            <p:cond delay="1668"/>
                                          </p:stCondLst>
                                        </p:cTn>
                                        <p:tgtEl>
                                          <p:spTgt spid="19459">
                                            <p:txEl>
                                              <p:pRg st="0" end="0"/>
                                            </p:txEl>
                                          </p:spTgt>
                                        </p:tgtEl>
                                      </p:cBhvr>
                                      <p:to x="100000" y="100000"/>
                                    </p:animScale>
                                    <p:animScale>
                                      <p:cBhvr>
                                        <p:cTn id="19" dur="26">
                                          <p:stCondLst>
                                            <p:cond delay="1808"/>
                                          </p:stCondLst>
                                        </p:cTn>
                                        <p:tgtEl>
                                          <p:spTgt spid="19459">
                                            <p:txEl>
                                              <p:pRg st="0" end="0"/>
                                            </p:txEl>
                                          </p:spTgt>
                                        </p:tgtEl>
                                      </p:cBhvr>
                                      <p:to x="100000" y="95000"/>
                                    </p:animScale>
                                    <p:animScale>
                                      <p:cBhvr>
                                        <p:cTn id="20" dur="166" decel="50000">
                                          <p:stCondLst>
                                            <p:cond delay="1834"/>
                                          </p:stCondLst>
                                        </p:cTn>
                                        <p:tgtEl>
                                          <p:spTgt spid="19459">
                                            <p:txEl>
                                              <p:pRg st="0" end="0"/>
                                            </p:txEl>
                                          </p:spTgt>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nodeType="clickEffect">
                                  <p:stCondLst>
                                    <p:cond delay="0"/>
                                  </p:stCondLst>
                                  <p:childTnLst>
                                    <p:set>
                                      <p:cBhvr>
                                        <p:cTn id="24" dur="1" fill="hold">
                                          <p:stCondLst>
                                            <p:cond delay="0"/>
                                          </p:stCondLst>
                                        </p:cTn>
                                        <p:tgtEl>
                                          <p:spTgt spid="19459">
                                            <p:txEl>
                                              <p:pRg st="2" end="2"/>
                                            </p:txEl>
                                          </p:spTgt>
                                        </p:tgtEl>
                                        <p:attrNameLst>
                                          <p:attrName>style.visibility</p:attrName>
                                        </p:attrNameLst>
                                      </p:cBhvr>
                                      <p:to>
                                        <p:strVal val="visible"/>
                                      </p:to>
                                    </p:set>
                                    <p:animEffect transition="in" filter="wipe(down)">
                                      <p:cBhvr>
                                        <p:cTn id="25" dur="580">
                                          <p:stCondLst>
                                            <p:cond delay="0"/>
                                          </p:stCondLst>
                                        </p:cTn>
                                        <p:tgtEl>
                                          <p:spTgt spid="19459">
                                            <p:txEl>
                                              <p:pRg st="2" end="2"/>
                                            </p:txEl>
                                          </p:spTgt>
                                        </p:tgtEl>
                                      </p:cBhvr>
                                    </p:animEffect>
                                    <p:anim calcmode="lin" valueType="num">
                                      <p:cBhvr>
                                        <p:cTn id="26" dur="1822" tmFilter="0,0; 0.14,0.36; 0.43,0.73; 0.71,0.91; 1.0,1.0">
                                          <p:stCondLst>
                                            <p:cond delay="0"/>
                                          </p:stCondLst>
                                        </p:cTn>
                                        <p:tgtEl>
                                          <p:spTgt spid="19459">
                                            <p:txEl>
                                              <p:pRg st="2" end="2"/>
                                            </p:txEl>
                                          </p:spTgt>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9459">
                                            <p:txEl>
                                              <p:pRg st="2" end="2"/>
                                            </p:txEl>
                                          </p:spTgt>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9459">
                                            <p:txEl>
                                              <p:pRg st="2" end="2"/>
                                            </p:txEl>
                                          </p:spTgt>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9459">
                                            <p:txEl>
                                              <p:pRg st="2" end="2"/>
                                            </p:txEl>
                                          </p:spTgt>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9459">
                                            <p:txEl>
                                              <p:pRg st="2" end="2"/>
                                            </p:txEl>
                                          </p:spTgt>
                                        </p:tgtEl>
                                        <p:attrNameLst>
                                          <p:attrName>ppt_y</p:attrName>
                                        </p:attrNameLst>
                                      </p:cBhvr>
                                      <p:tavLst>
                                        <p:tav tm="0" fmla="#ppt_y-sin(pi*$)/81">
                                          <p:val>
                                            <p:fltVal val="0"/>
                                          </p:val>
                                        </p:tav>
                                        <p:tav tm="100000">
                                          <p:val>
                                            <p:fltVal val="1"/>
                                          </p:val>
                                        </p:tav>
                                      </p:tavLst>
                                    </p:anim>
                                    <p:animScale>
                                      <p:cBhvr>
                                        <p:cTn id="31" dur="26">
                                          <p:stCondLst>
                                            <p:cond delay="650"/>
                                          </p:stCondLst>
                                        </p:cTn>
                                        <p:tgtEl>
                                          <p:spTgt spid="19459">
                                            <p:txEl>
                                              <p:pRg st="2" end="2"/>
                                            </p:txEl>
                                          </p:spTgt>
                                        </p:tgtEl>
                                      </p:cBhvr>
                                      <p:to x="100000" y="60000"/>
                                    </p:animScale>
                                    <p:animScale>
                                      <p:cBhvr>
                                        <p:cTn id="32" dur="166" decel="50000">
                                          <p:stCondLst>
                                            <p:cond delay="676"/>
                                          </p:stCondLst>
                                        </p:cTn>
                                        <p:tgtEl>
                                          <p:spTgt spid="19459">
                                            <p:txEl>
                                              <p:pRg st="2" end="2"/>
                                            </p:txEl>
                                          </p:spTgt>
                                        </p:tgtEl>
                                      </p:cBhvr>
                                      <p:to x="100000" y="100000"/>
                                    </p:animScale>
                                    <p:animScale>
                                      <p:cBhvr>
                                        <p:cTn id="33" dur="26">
                                          <p:stCondLst>
                                            <p:cond delay="1312"/>
                                          </p:stCondLst>
                                        </p:cTn>
                                        <p:tgtEl>
                                          <p:spTgt spid="19459">
                                            <p:txEl>
                                              <p:pRg st="2" end="2"/>
                                            </p:txEl>
                                          </p:spTgt>
                                        </p:tgtEl>
                                      </p:cBhvr>
                                      <p:to x="100000" y="80000"/>
                                    </p:animScale>
                                    <p:animScale>
                                      <p:cBhvr>
                                        <p:cTn id="34" dur="166" decel="50000">
                                          <p:stCondLst>
                                            <p:cond delay="1338"/>
                                          </p:stCondLst>
                                        </p:cTn>
                                        <p:tgtEl>
                                          <p:spTgt spid="19459">
                                            <p:txEl>
                                              <p:pRg st="2" end="2"/>
                                            </p:txEl>
                                          </p:spTgt>
                                        </p:tgtEl>
                                      </p:cBhvr>
                                      <p:to x="100000" y="100000"/>
                                    </p:animScale>
                                    <p:animScale>
                                      <p:cBhvr>
                                        <p:cTn id="35" dur="26">
                                          <p:stCondLst>
                                            <p:cond delay="1642"/>
                                          </p:stCondLst>
                                        </p:cTn>
                                        <p:tgtEl>
                                          <p:spTgt spid="19459">
                                            <p:txEl>
                                              <p:pRg st="2" end="2"/>
                                            </p:txEl>
                                          </p:spTgt>
                                        </p:tgtEl>
                                      </p:cBhvr>
                                      <p:to x="100000" y="90000"/>
                                    </p:animScale>
                                    <p:animScale>
                                      <p:cBhvr>
                                        <p:cTn id="36" dur="166" decel="50000">
                                          <p:stCondLst>
                                            <p:cond delay="1668"/>
                                          </p:stCondLst>
                                        </p:cTn>
                                        <p:tgtEl>
                                          <p:spTgt spid="19459">
                                            <p:txEl>
                                              <p:pRg st="2" end="2"/>
                                            </p:txEl>
                                          </p:spTgt>
                                        </p:tgtEl>
                                      </p:cBhvr>
                                      <p:to x="100000" y="100000"/>
                                    </p:animScale>
                                    <p:animScale>
                                      <p:cBhvr>
                                        <p:cTn id="37" dur="26">
                                          <p:stCondLst>
                                            <p:cond delay="1808"/>
                                          </p:stCondLst>
                                        </p:cTn>
                                        <p:tgtEl>
                                          <p:spTgt spid="19459">
                                            <p:txEl>
                                              <p:pRg st="2" end="2"/>
                                            </p:txEl>
                                          </p:spTgt>
                                        </p:tgtEl>
                                      </p:cBhvr>
                                      <p:to x="100000" y="95000"/>
                                    </p:animScale>
                                    <p:animScale>
                                      <p:cBhvr>
                                        <p:cTn id="38" dur="166" decel="50000">
                                          <p:stCondLst>
                                            <p:cond delay="1834"/>
                                          </p:stCondLst>
                                        </p:cTn>
                                        <p:tgtEl>
                                          <p:spTgt spid="19459">
                                            <p:txEl>
                                              <p:pRg st="2" end="2"/>
                                            </p:txEl>
                                          </p:spTgt>
                                        </p:tgtEl>
                                      </p:cBhvr>
                                      <p:to x="100000" y="100000"/>
                                    </p:animScale>
                                  </p:childTnLst>
                                </p:cTn>
                              </p:par>
                            </p:childTnLst>
                          </p:cTn>
                        </p:par>
                      </p:childTnLst>
                    </p:cTn>
                  </p:par>
                  <p:par>
                    <p:cTn id="39" fill="hold">
                      <p:stCondLst>
                        <p:cond delay="indefinite"/>
                      </p:stCondLst>
                      <p:childTnLst>
                        <p:par>
                          <p:cTn id="40" fill="hold">
                            <p:stCondLst>
                              <p:cond delay="0"/>
                            </p:stCondLst>
                            <p:childTnLst>
                              <p:par>
                                <p:cTn id="41" presetID="26" presetClass="entr" presetSubtype="0" fill="hold" nodeType="clickEffect">
                                  <p:stCondLst>
                                    <p:cond delay="0"/>
                                  </p:stCondLst>
                                  <p:childTnLst>
                                    <p:set>
                                      <p:cBhvr>
                                        <p:cTn id="42" dur="1" fill="hold">
                                          <p:stCondLst>
                                            <p:cond delay="0"/>
                                          </p:stCondLst>
                                        </p:cTn>
                                        <p:tgtEl>
                                          <p:spTgt spid="19459">
                                            <p:txEl>
                                              <p:pRg st="4" end="4"/>
                                            </p:txEl>
                                          </p:spTgt>
                                        </p:tgtEl>
                                        <p:attrNameLst>
                                          <p:attrName>style.visibility</p:attrName>
                                        </p:attrNameLst>
                                      </p:cBhvr>
                                      <p:to>
                                        <p:strVal val="visible"/>
                                      </p:to>
                                    </p:set>
                                    <p:animEffect transition="in" filter="wipe(down)">
                                      <p:cBhvr>
                                        <p:cTn id="43" dur="580">
                                          <p:stCondLst>
                                            <p:cond delay="0"/>
                                          </p:stCondLst>
                                        </p:cTn>
                                        <p:tgtEl>
                                          <p:spTgt spid="19459">
                                            <p:txEl>
                                              <p:pRg st="4" end="4"/>
                                            </p:txEl>
                                          </p:spTgt>
                                        </p:tgtEl>
                                      </p:cBhvr>
                                    </p:animEffect>
                                    <p:anim calcmode="lin" valueType="num">
                                      <p:cBhvr>
                                        <p:cTn id="44" dur="1822" tmFilter="0,0; 0.14,0.36; 0.43,0.73; 0.71,0.91; 1.0,1.0">
                                          <p:stCondLst>
                                            <p:cond delay="0"/>
                                          </p:stCondLst>
                                        </p:cTn>
                                        <p:tgtEl>
                                          <p:spTgt spid="19459">
                                            <p:txEl>
                                              <p:pRg st="4" end="4"/>
                                            </p:txEl>
                                          </p:spTgt>
                                        </p:tgtEl>
                                        <p:attrNameLst>
                                          <p:attrName>ppt_x</p:attrName>
                                        </p:attrNameLst>
                                      </p:cBhvr>
                                      <p:tavLst>
                                        <p:tav tm="0">
                                          <p:val>
                                            <p:strVal val="#ppt_x-0.25"/>
                                          </p:val>
                                        </p:tav>
                                        <p:tav tm="100000">
                                          <p:val>
                                            <p:strVal val="#ppt_x"/>
                                          </p:val>
                                        </p:tav>
                                      </p:tavLst>
                                    </p:anim>
                                    <p:anim calcmode="lin" valueType="num">
                                      <p:cBhvr>
                                        <p:cTn id="45" dur="664" tmFilter="0.0,0.0; 0.25,0.07; 0.50,0.2; 0.75,0.467; 1.0,1.0">
                                          <p:stCondLst>
                                            <p:cond delay="0"/>
                                          </p:stCondLst>
                                        </p:cTn>
                                        <p:tgtEl>
                                          <p:spTgt spid="19459">
                                            <p:txEl>
                                              <p:pRg st="4" end="4"/>
                                            </p:txEl>
                                          </p:spTgt>
                                        </p:tgtEl>
                                        <p:attrNameLst>
                                          <p:attrName>ppt_y</p:attrName>
                                        </p:attrNameLst>
                                      </p:cBhvr>
                                      <p:tavLst>
                                        <p:tav tm="0" fmla="#ppt_y-sin(pi*$)/3">
                                          <p:val>
                                            <p:fltVal val="0.5"/>
                                          </p:val>
                                        </p:tav>
                                        <p:tav tm="100000">
                                          <p:val>
                                            <p:fltVal val="1"/>
                                          </p:val>
                                        </p:tav>
                                      </p:tavLst>
                                    </p:anim>
                                    <p:anim calcmode="lin" valueType="num">
                                      <p:cBhvr>
                                        <p:cTn id="46" dur="664" tmFilter="0, 0; 0.125,0.2665; 0.25,0.4; 0.375,0.465; 0.5,0.5;  0.625,0.535; 0.75,0.6; 0.875,0.7335; 1,1">
                                          <p:stCondLst>
                                            <p:cond delay="664"/>
                                          </p:stCondLst>
                                        </p:cTn>
                                        <p:tgtEl>
                                          <p:spTgt spid="19459">
                                            <p:txEl>
                                              <p:pRg st="4" end="4"/>
                                            </p:txEl>
                                          </p:spTgt>
                                        </p:tgtEl>
                                        <p:attrNameLst>
                                          <p:attrName>ppt_y</p:attrName>
                                        </p:attrNameLst>
                                      </p:cBhvr>
                                      <p:tavLst>
                                        <p:tav tm="0" fmla="#ppt_y-sin(pi*$)/9">
                                          <p:val>
                                            <p:fltVal val="0"/>
                                          </p:val>
                                        </p:tav>
                                        <p:tav tm="100000">
                                          <p:val>
                                            <p:fltVal val="1"/>
                                          </p:val>
                                        </p:tav>
                                      </p:tavLst>
                                    </p:anim>
                                    <p:anim calcmode="lin" valueType="num">
                                      <p:cBhvr>
                                        <p:cTn id="47" dur="332" tmFilter="0, 0; 0.125,0.2665; 0.25,0.4; 0.375,0.465; 0.5,0.5;  0.625,0.535; 0.75,0.6; 0.875,0.7335; 1,1">
                                          <p:stCondLst>
                                            <p:cond delay="1324"/>
                                          </p:stCondLst>
                                        </p:cTn>
                                        <p:tgtEl>
                                          <p:spTgt spid="19459">
                                            <p:txEl>
                                              <p:pRg st="4" end="4"/>
                                            </p:txEl>
                                          </p:spTgt>
                                        </p:tgtEl>
                                        <p:attrNameLst>
                                          <p:attrName>ppt_y</p:attrName>
                                        </p:attrNameLst>
                                      </p:cBhvr>
                                      <p:tavLst>
                                        <p:tav tm="0" fmla="#ppt_y-sin(pi*$)/27">
                                          <p:val>
                                            <p:fltVal val="0"/>
                                          </p:val>
                                        </p:tav>
                                        <p:tav tm="100000">
                                          <p:val>
                                            <p:fltVal val="1"/>
                                          </p:val>
                                        </p:tav>
                                      </p:tavLst>
                                    </p:anim>
                                    <p:anim calcmode="lin" valueType="num">
                                      <p:cBhvr>
                                        <p:cTn id="48" dur="164" tmFilter="0, 0; 0.125,0.2665; 0.25,0.4; 0.375,0.465; 0.5,0.5;  0.625,0.535; 0.75,0.6; 0.875,0.7335; 1,1">
                                          <p:stCondLst>
                                            <p:cond delay="1656"/>
                                          </p:stCondLst>
                                        </p:cTn>
                                        <p:tgtEl>
                                          <p:spTgt spid="19459">
                                            <p:txEl>
                                              <p:pRg st="4" end="4"/>
                                            </p:txEl>
                                          </p:spTgt>
                                        </p:tgtEl>
                                        <p:attrNameLst>
                                          <p:attrName>ppt_y</p:attrName>
                                        </p:attrNameLst>
                                      </p:cBhvr>
                                      <p:tavLst>
                                        <p:tav tm="0" fmla="#ppt_y-sin(pi*$)/81">
                                          <p:val>
                                            <p:fltVal val="0"/>
                                          </p:val>
                                        </p:tav>
                                        <p:tav tm="100000">
                                          <p:val>
                                            <p:fltVal val="1"/>
                                          </p:val>
                                        </p:tav>
                                      </p:tavLst>
                                    </p:anim>
                                    <p:animScale>
                                      <p:cBhvr>
                                        <p:cTn id="49" dur="26">
                                          <p:stCondLst>
                                            <p:cond delay="650"/>
                                          </p:stCondLst>
                                        </p:cTn>
                                        <p:tgtEl>
                                          <p:spTgt spid="19459">
                                            <p:txEl>
                                              <p:pRg st="4" end="4"/>
                                            </p:txEl>
                                          </p:spTgt>
                                        </p:tgtEl>
                                      </p:cBhvr>
                                      <p:to x="100000" y="60000"/>
                                    </p:animScale>
                                    <p:animScale>
                                      <p:cBhvr>
                                        <p:cTn id="50" dur="166" decel="50000">
                                          <p:stCondLst>
                                            <p:cond delay="676"/>
                                          </p:stCondLst>
                                        </p:cTn>
                                        <p:tgtEl>
                                          <p:spTgt spid="19459">
                                            <p:txEl>
                                              <p:pRg st="4" end="4"/>
                                            </p:txEl>
                                          </p:spTgt>
                                        </p:tgtEl>
                                      </p:cBhvr>
                                      <p:to x="100000" y="100000"/>
                                    </p:animScale>
                                    <p:animScale>
                                      <p:cBhvr>
                                        <p:cTn id="51" dur="26">
                                          <p:stCondLst>
                                            <p:cond delay="1312"/>
                                          </p:stCondLst>
                                        </p:cTn>
                                        <p:tgtEl>
                                          <p:spTgt spid="19459">
                                            <p:txEl>
                                              <p:pRg st="4" end="4"/>
                                            </p:txEl>
                                          </p:spTgt>
                                        </p:tgtEl>
                                      </p:cBhvr>
                                      <p:to x="100000" y="80000"/>
                                    </p:animScale>
                                    <p:animScale>
                                      <p:cBhvr>
                                        <p:cTn id="52" dur="166" decel="50000">
                                          <p:stCondLst>
                                            <p:cond delay="1338"/>
                                          </p:stCondLst>
                                        </p:cTn>
                                        <p:tgtEl>
                                          <p:spTgt spid="19459">
                                            <p:txEl>
                                              <p:pRg st="4" end="4"/>
                                            </p:txEl>
                                          </p:spTgt>
                                        </p:tgtEl>
                                      </p:cBhvr>
                                      <p:to x="100000" y="100000"/>
                                    </p:animScale>
                                    <p:animScale>
                                      <p:cBhvr>
                                        <p:cTn id="53" dur="26">
                                          <p:stCondLst>
                                            <p:cond delay="1642"/>
                                          </p:stCondLst>
                                        </p:cTn>
                                        <p:tgtEl>
                                          <p:spTgt spid="19459">
                                            <p:txEl>
                                              <p:pRg st="4" end="4"/>
                                            </p:txEl>
                                          </p:spTgt>
                                        </p:tgtEl>
                                      </p:cBhvr>
                                      <p:to x="100000" y="90000"/>
                                    </p:animScale>
                                    <p:animScale>
                                      <p:cBhvr>
                                        <p:cTn id="54" dur="166" decel="50000">
                                          <p:stCondLst>
                                            <p:cond delay="1668"/>
                                          </p:stCondLst>
                                        </p:cTn>
                                        <p:tgtEl>
                                          <p:spTgt spid="19459">
                                            <p:txEl>
                                              <p:pRg st="4" end="4"/>
                                            </p:txEl>
                                          </p:spTgt>
                                        </p:tgtEl>
                                      </p:cBhvr>
                                      <p:to x="100000" y="100000"/>
                                    </p:animScale>
                                    <p:animScale>
                                      <p:cBhvr>
                                        <p:cTn id="55" dur="26">
                                          <p:stCondLst>
                                            <p:cond delay="1808"/>
                                          </p:stCondLst>
                                        </p:cTn>
                                        <p:tgtEl>
                                          <p:spTgt spid="19459">
                                            <p:txEl>
                                              <p:pRg st="4" end="4"/>
                                            </p:txEl>
                                          </p:spTgt>
                                        </p:tgtEl>
                                      </p:cBhvr>
                                      <p:to x="100000" y="95000"/>
                                    </p:animScale>
                                    <p:animScale>
                                      <p:cBhvr>
                                        <p:cTn id="56" dur="166" decel="50000">
                                          <p:stCondLst>
                                            <p:cond delay="1834"/>
                                          </p:stCondLst>
                                        </p:cTn>
                                        <p:tgtEl>
                                          <p:spTgt spid="19459">
                                            <p:txEl>
                                              <p:pRg st="4" end="4"/>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62000"/>
          </a:xfrm>
        </p:spPr>
        <p:txBody>
          <a:bodyPr rtlCol="0"/>
          <a:lstStyle/>
          <a:p>
            <a:pPr>
              <a:defRPr/>
            </a:pPr>
            <a:r>
              <a:rPr lang="en-US" sz="3200" b="1" dirty="0" smtClean="0">
                <a:solidFill>
                  <a:schemeClr val="tx1"/>
                </a:solidFill>
              </a:rPr>
              <a:t>Types of data networks cont’d</a:t>
            </a:r>
            <a:endParaRPr lang="en-US" sz="3200" dirty="0" smtClean="0">
              <a:solidFill>
                <a:schemeClr val="tx2">
                  <a:satMod val="130000"/>
                </a:schemeClr>
              </a:solidFill>
            </a:endParaRPr>
          </a:p>
        </p:txBody>
      </p:sp>
      <p:sp>
        <p:nvSpPr>
          <p:cNvPr id="3" name="Content Placeholder 2"/>
          <p:cNvSpPr>
            <a:spLocks noGrp="1"/>
          </p:cNvSpPr>
          <p:nvPr>
            <p:ph idx="1"/>
          </p:nvPr>
        </p:nvSpPr>
        <p:spPr>
          <a:xfrm>
            <a:off x="228600" y="1066800"/>
            <a:ext cx="8610600" cy="5638800"/>
          </a:xfrm>
        </p:spPr>
        <p:txBody>
          <a:bodyPr/>
          <a:lstStyle/>
          <a:p>
            <a:pPr algn="just">
              <a:buFont typeface="Arial" charset="0"/>
              <a:buChar char="•"/>
            </a:pPr>
            <a:r>
              <a:rPr lang="en-US" sz="2800" b="1" dirty="0" smtClean="0">
                <a:solidFill>
                  <a:schemeClr val="tx2">
                    <a:satMod val="130000"/>
                  </a:schemeClr>
                </a:solidFill>
              </a:rPr>
              <a:t>Metropolitan Area Network (MAN)</a:t>
            </a:r>
            <a:r>
              <a:rPr lang="en-US" dirty="0" smtClean="0"/>
              <a:t>. Network is a network that connects two or more Local Area Networks or Campus Area Networks together but does not extend beyond the boundaries of the immediate town, city, or metropolitan area. Multiple routers, switches &amp; hubs are connected to create a MAN.</a:t>
            </a:r>
          </a:p>
          <a:p>
            <a:pPr algn="just">
              <a:buFont typeface="Arial" charset="0"/>
              <a:buChar char="•"/>
            </a:pPr>
            <a:endParaRPr lang="en-US" dirty="0" smtClean="0"/>
          </a:p>
          <a:p>
            <a:pPr algn="just">
              <a:buFont typeface="Arial" charset="0"/>
              <a:buChar char="•"/>
            </a:pPr>
            <a:r>
              <a:rPr lang="en-US" sz="2800" b="1" dirty="0" smtClean="0">
                <a:solidFill>
                  <a:schemeClr val="tx2">
                    <a:satMod val="130000"/>
                  </a:schemeClr>
                </a:solidFill>
              </a:rPr>
              <a:t>Wide Area Network </a:t>
            </a:r>
            <a:r>
              <a:rPr lang="en-US" dirty="0" smtClean="0"/>
              <a:t>is a data communications network that covers a relatively broad geographic area (i.e. one city to another and one country to another country) and that often uses transmission facilities provided by common carriers, such as telephone companies. </a:t>
            </a:r>
          </a:p>
          <a:p>
            <a:pPr algn="just">
              <a:buFont typeface="Arial" charset="0"/>
              <a:buChar char="•"/>
            </a:pPr>
            <a:endParaRPr lang="en-US" dirty="0" smtClean="0"/>
          </a:p>
          <a:p>
            <a:pPr eaLnBrk="1" hangingPunct="1">
              <a:buFont typeface="Arial" charset="0"/>
              <a:buChar char="•"/>
            </a:pPr>
            <a:endParaRPr lang="en-US" dirty="0" smtClean="0"/>
          </a:p>
        </p:txBody>
      </p:sp>
      <p:sp>
        <p:nvSpPr>
          <p:cNvPr id="4" name="Date Placeholder 3"/>
          <p:cNvSpPr>
            <a:spLocks noGrp="1"/>
          </p:cNvSpPr>
          <p:nvPr>
            <p:ph type="dt" sz="quarter" idx="10"/>
          </p:nvPr>
        </p:nvSpPr>
        <p:spPr/>
        <p:txBody>
          <a:bodyPr/>
          <a:lstStyle/>
          <a:p>
            <a:pPr>
              <a:defRPr/>
            </a:pPr>
            <a:fld id="{99FB5B68-94EF-4224-86BC-9E396CD34977}" type="datetime1">
              <a:rPr lang="en-US" smtClean="0"/>
              <a:t>9/18/2019</a:t>
            </a:fld>
            <a:endParaRPr lang="en-US"/>
          </a:p>
        </p:txBody>
      </p:sp>
      <p:sp>
        <p:nvSpPr>
          <p:cNvPr id="5" name="Footer Placeholder 4"/>
          <p:cNvSpPr>
            <a:spLocks noGrp="1"/>
          </p:cNvSpPr>
          <p:nvPr>
            <p:ph type="ftr" sz="quarter" idx="11"/>
          </p:nvPr>
        </p:nvSpPr>
        <p:spPr/>
        <p:txBody>
          <a:bodyPr/>
          <a:lstStyle/>
          <a:p>
            <a:r>
              <a:rPr lang="en-US" smtClean="0"/>
              <a:t>Asiimwe Paddy Junior</a:t>
            </a:r>
            <a:endParaRPr lang="en-US"/>
          </a:p>
        </p:txBody>
      </p:sp>
      <p:sp>
        <p:nvSpPr>
          <p:cNvPr id="6" name="Slide Number Placeholder 5"/>
          <p:cNvSpPr>
            <a:spLocks noGrp="1"/>
          </p:cNvSpPr>
          <p:nvPr>
            <p:ph type="sldNum" sz="quarter" idx="12"/>
          </p:nvPr>
        </p:nvSpPr>
        <p:spPr/>
        <p:txBody>
          <a:bodyPr/>
          <a:lstStyle/>
          <a:p>
            <a:fld id="{B2ED799F-190B-4690-9AA4-A530F37BEF97}" type="slidenum">
              <a:rPr lang="en-US" smtClean="0"/>
              <a:pPr/>
              <a:t>37</a:t>
            </a:fld>
            <a:endParaRPr lang="en-US"/>
          </a:p>
        </p:txBody>
      </p:sp>
    </p:spTree>
    <p:extLst>
      <p:ext uri="{BB962C8B-B14F-4D97-AF65-F5344CB8AC3E}">
        <p14:creationId xmlns:p14="http://schemas.microsoft.com/office/powerpoint/2010/main" val="3787120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3">
                                            <p:txEl>
                                              <p:pRg st="0" end="0"/>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15"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p:cTn id="15"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16"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17" dur="1000" fill="hold"/>
                                        <p:tgtEl>
                                          <p:spTgt spid="3">
                                            <p:txEl>
                                              <p:pRg st="2" end="2"/>
                                            </p:txEl>
                                          </p:spTgt>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3">
                                            <p:txEl>
                                              <p:pRg st="2" end="2"/>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3"/>
          <p:cNvSpPr>
            <a:spLocks noGrp="1" noChangeArrowheads="1"/>
          </p:cNvSpPr>
          <p:nvPr>
            <p:ph idx="1"/>
          </p:nvPr>
        </p:nvSpPr>
        <p:spPr>
          <a:xfrm>
            <a:off x="228600" y="228600"/>
            <a:ext cx="8686800" cy="6324600"/>
          </a:xfrm>
        </p:spPr>
        <p:txBody>
          <a:bodyPr>
            <a:normAutofit lnSpcReduction="10000"/>
          </a:bodyPr>
          <a:lstStyle/>
          <a:p>
            <a:pPr eaLnBrk="1" hangingPunct="1">
              <a:lnSpc>
                <a:spcPct val="90000"/>
              </a:lnSpc>
              <a:spcBef>
                <a:spcPct val="50000"/>
              </a:spcBef>
            </a:pPr>
            <a:endParaRPr lang="en-US" sz="2500" b="1" i="1" dirty="0" smtClean="0">
              <a:solidFill>
                <a:srgbClr val="002060"/>
              </a:solidFill>
            </a:endParaRPr>
          </a:p>
          <a:p>
            <a:pPr eaLnBrk="1" hangingPunct="1">
              <a:lnSpc>
                <a:spcPct val="90000"/>
              </a:lnSpc>
              <a:spcBef>
                <a:spcPct val="50000"/>
              </a:spcBef>
            </a:pPr>
            <a:r>
              <a:rPr lang="en-US" b="1" i="1" dirty="0" smtClean="0">
                <a:solidFill>
                  <a:srgbClr val="002060"/>
                </a:solidFill>
              </a:rPr>
              <a:t>Intranet </a:t>
            </a:r>
            <a:r>
              <a:rPr lang="en-US" dirty="0" smtClean="0"/>
              <a:t>– An intranet is a private LAN designed for use by everyone within an organization. An intranet might consist of an internal e-mail system, a message board and one or more Web site portals that contain company news, forms, and personnel information. </a:t>
            </a:r>
          </a:p>
          <a:p>
            <a:pPr eaLnBrk="1" hangingPunct="1">
              <a:lnSpc>
                <a:spcPct val="90000"/>
              </a:lnSpc>
              <a:spcBef>
                <a:spcPct val="50000"/>
              </a:spcBef>
              <a:buNone/>
            </a:pPr>
            <a:endParaRPr lang="en-US" dirty="0" smtClean="0"/>
          </a:p>
          <a:p>
            <a:pPr eaLnBrk="1" hangingPunct="1">
              <a:lnSpc>
                <a:spcPct val="90000"/>
              </a:lnSpc>
              <a:spcBef>
                <a:spcPct val="50000"/>
              </a:spcBef>
              <a:buFont typeface="Wingdings" pitchFamily="2" charset="2"/>
              <a:buNone/>
            </a:pPr>
            <a:r>
              <a:rPr lang="en-US" dirty="0" smtClean="0"/>
              <a:t>	Access to an intranet’s web site is restricted by a</a:t>
            </a:r>
            <a:r>
              <a:rPr lang="en-US" dirty="0" smtClean="0">
                <a:latin typeface="Verdana" pitchFamily="34" charset="0"/>
              </a:rPr>
              <a:t> </a:t>
            </a:r>
            <a:r>
              <a:rPr lang="en-US" i="1" dirty="0" smtClean="0">
                <a:solidFill>
                  <a:srgbClr val="002060"/>
                </a:solidFill>
                <a:latin typeface="Verdana" pitchFamily="34" charset="0"/>
              </a:rPr>
              <a:t>firewall</a:t>
            </a:r>
            <a:r>
              <a:rPr lang="en-US" dirty="0" smtClean="0">
                <a:latin typeface="Verdana" pitchFamily="34" charset="0"/>
              </a:rPr>
              <a:t>.</a:t>
            </a:r>
          </a:p>
          <a:p>
            <a:pPr eaLnBrk="1" hangingPunct="1">
              <a:lnSpc>
                <a:spcPct val="90000"/>
              </a:lnSpc>
              <a:spcBef>
                <a:spcPct val="50000"/>
              </a:spcBef>
              <a:buFont typeface="Wingdings" pitchFamily="2" charset="2"/>
              <a:buNone/>
            </a:pPr>
            <a:endParaRPr lang="en-US" dirty="0" smtClean="0">
              <a:latin typeface="Verdana" pitchFamily="34" charset="0"/>
            </a:endParaRPr>
          </a:p>
          <a:p>
            <a:pPr eaLnBrk="1" hangingPunct="1">
              <a:lnSpc>
                <a:spcPct val="90000"/>
              </a:lnSpc>
              <a:spcBef>
                <a:spcPct val="50000"/>
              </a:spcBef>
            </a:pPr>
            <a:r>
              <a:rPr lang="en-US" b="1" i="1" dirty="0" smtClean="0">
                <a:solidFill>
                  <a:srgbClr val="002060"/>
                </a:solidFill>
              </a:rPr>
              <a:t>Extranet</a:t>
            </a:r>
            <a:r>
              <a:rPr lang="en-US" dirty="0" smtClean="0"/>
              <a:t> – a network  that connects people within your company with people who are outside your company--all within a secure, password-protected network that can be accessed from anywhere.</a:t>
            </a:r>
          </a:p>
          <a:p>
            <a:pPr eaLnBrk="1" hangingPunct="1">
              <a:lnSpc>
                <a:spcPct val="90000"/>
              </a:lnSpc>
              <a:spcBef>
                <a:spcPct val="50000"/>
              </a:spcBef>
              <a:buNone/>
            </a:pPr>
            <a:endParaRPr lang="en-US" sz="2400" dirty="0" smtClean="0"/>
          </a:p>
          <a:p>
            <a:pPr eaLnBrk="1" hangingPunct="1">
              <a:lnSpc>
                <a:spcPct val="90000"/>
              </a:lnSpc>
              <a:spcBef>
                <a:spcPct val="50000"/>
              </a:spcBef>
              <a:buFont typeface="Wingdings" pitchFamily="2" charset="2"/>
              <a:buNone/>
            </a:pPr>
            <a:r>
              <a:rPr lang="en-US" sz="2400" dirty="0" smtClean="0">
                <a:cs typeface="Arial" charset="0"/>
              </a:rPr>
              <a:t>	</a:t>
            </a:r>
            <a:endParaRPr lang="en-US" sz="2500" dirty="0" smtClean="0"/>
          </a:p>
        </p:txBody>
      </p:sp>
      <p:sp>
        <p:nvSpPr>
          <p:cNvPr id="12" name="Date Placeholder 11"/>
          <p:cNvSpPr>
            <a:spLocks noGrp="1"/>
          </p:cNvSpPr>
          <p:nvPr>
            <p:ph type="dt" sz="quarter" idx="10"/>
          </p:nvPr>
        </p:nvSpPr>
        <p:spPr/>
        <p:txBody>
          <a:bodyPr/>
          <a:lstStyle/>
          <a:p>
            <a:pPr>
              <a:defRPr/>
            </a:pPr>
            <a:fld id="{6CCE8AD8-86A7-41F7-8E76-9F084A82E280}"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38</a:t>
            </a:fld>
            <a:endParaRPr lang="en-US"/>
          </a:p>
        </p:txBody>
      </p:sp>
    </p:spTree>
    <p:extLst>
      <p:ext uri="{BB962C8B-B14F-4D97-AF65-F5344CB8AC3E}">
        <p14:creationId xmlns:p14="http://schemas.microsoft.com/office/powerpoint/2010/main" val="812049717"/>
      </p:ext>
    </p:extLst>
  </p:cSld>
  <p:clrMapOvr>
    <a:masterClrMapping/>
  </p:clrMapOvr>
  <p:transition>
    <p:wip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458200" cy="868362"/>
          </a:xfrm>
        </p:spPr>
        <p:txBody>
          <a:bodyPr>
            <a:normAutofit fontScale="90000"/>
          </a:bodyPr>
          <a:lstStyle/>
          <a:p>
            <a:r>
              <a:rPr lang="en-US" sz="3200" b="1" dirty="0" smtClean="0">
                <a:solidFill>
                  <a:schemeClr val="tx1"/>
                </a:solidFill>
              </a:rPr>
              <a:t>Network channels</a:t>
            </a:r>
            <a:br>
              <a:rPr lang="en-US" sz="3200" b="1" dirty="0" smtClean="0">
                <a:solidFill>
                  <a:schemeClr val="tx1"/>
                </a:solidFill>
              </a:rPr>
            </a:br>
            <a:r>
              <a:rPr lang="en-US" sz="3100" b="1" dirty="0" smtClean="0">
                <a:solidFill>
                  <a:schemeClr val="accent1">
                    <a:lumMod val="75000"/>
                  </a:schemeClr>
                </a:solidFill>
              </a:rPr>
              <a:t>Communications Channels</a:t>
            </a:r>
          </a:p>
        </p:txBody>
      </p:sp>
      <p:sp>
        <p:nvSpPr>
          <p:cNvPr id="3" name="Date Placeholder 2"/>
          <p:cNvSpPr>
            <a:spLocks noGrp="1"/>
          </p:cNvSpPr>
          <p:nvPr>
            <p:ph type="dt" sz="half" idx="10"/>
          </p:nvPr>
        </p:nvSpPr>
        <p:spPr/>
        <p:txBody>
          <a:bodyPr/>
          <a:lstStyle/>
          <a:p>
            <a:fld id="{02884D2B-8E97-447F-93EC-E16A4BCD3079}" type="datetime1">
              <a:rPr lang="en-US" smtClean="0"/>
              <a:t>9/18/2019</a:t>
            </a:fld>
            <a:endParaRPr lang="en-US"/>
          </a:p>
        </p:txBody>
      </p:sp>
      <p:sp>
        <p:nvSpPr>
          <p:cNvPr id="4" name="Content Placeholder 3"/>
          <p:cNvSpPr>
            <a:spLocks noGrp="1"/>
          </p:cNvSpPr>
          <p:nvPr>
            <p:ph sz="quarter" idx="1"/>
          </p:nvPr>
        </p:nvSpPr>
        <p:spPr>
          <a:xfrm>
            <a:off x="228600" y="1219200"/>
            <a:ext cx="8458200" cy="5334000"/>
          </a:xfrm>
        </p:spPr>
        <p:txBody>
          <a:bodyPr/>
          <a:lstStyle/>
          <a:p>
            <a:r>
              <a:rPr lang="en-US" sz="2800" b="1" i="1" dirty="0" smtClean="0"/>
              <a:t>Communications Channel/Communications Medium:</a:t>
            </a:r>
            <a:r>
              <a:rPr lang="en-US" sz="2800" b="1" dirty="0" smtClean="0"/>
              <a:t> </a:t>
            </a:r>
            <a:r>
              <a:rPr lang="en-US" sz="2800" dirty="0" smtClean="0"/>
              <a:t>The physical or cableless media that link the different components of a network.</a:t>
            </a:r>
          </a:p>
          <a:p>
            <a:pPr lvl="1"/>
            <a:r>
              <a:rPr lang="en-US" sz="2600" b="1" dirty="0" smtClean="0"/>
              <a:t>Physical channels – </a:t>
            </a:r>
            <a:r>
              <a:rPr lang="en-US" sz="2700" dirty="0" smtClean="0"/>
              <a:t>Physical channels are wires or cables along which data and information are transmitted. There are 3 types of physical channel:</a:t>
            </a:r>
            <a:br>
              <a:rPr lang="en-US" sz="2700" dirty="0" smtClean="0"/>
            </a:br>
            <a:r>
              <a:rPr lang="en-US" sz="2700" dirty="0" smtClean="0"/>
              <a:t>	- Twisted  pair</a:t>
            </a:r>
          </a:p>
          <a:p>
            <a:pPr lvl="1">
              <a:buNone/>
            </a:pPr>
            <a:r>
              <a:rPr lang="en-US" sz="2700" dirty="0" smtClean="0"/>
              <a:t>        - Coaxial cable</a:t>
            </a:r>
          </a:p>
          <a:p>
            <a:pPr lvl="1">
              <a:buNone/>
            </a:pPr>
            <a:r>
              <a:rPr lang="en-US" sz="2700" dirty="0" smtClean="0"/>
              <a:t>        - Optical cable</a:t>
            </a:r>
          </a:p>
          <a:p>
            <a:pPr lvl="1">
              <a:buNone/>
            </a:pPr>
            <a:endParaRPr lang="en-US" sz="2700" dirty="0" smtClean="0"/>
          </a:p>
        </p:txBody>
      </p:sp>
      <p:sp>
        <p:nvSpPr>
          <p:cNvPr id="5" name="Footer Placeholder 4"/>
          <p:cNvSpPr>
            <a:spLocks noGrp="1"/>
          </p:cNvSpPr>
          <p:nvPr>
            <p:ph type="ftr" sz="quarter" idx="11"/>
          </p:nvPr>
        </p:nvSpPr>
        <p:spPr/>
        <p:txBody>
          <a:bodyPr/>
          <a:lstStyle/>
          <a:p>
            <a:r>
              <a:rPr lang="en-US" smtClean="0"/>
              <a:t>Asiimwe Paddy Junior</a:t>
            </a:r>
            <a:endParaRPr lang="en-US"/>
          </a:p>
        </p:txBody>
      </p:sp>
      <p:sp>
        <p:nvSpPr>
          <p:cNvPr id="6" name="Slide Number Placeholder 5"/>
          <p:cNvSpPr>
            <a:spLocks noGrp="1"/>
          </p:cNvSpPr>
          <p:nvPr>
            <p:ph type="sldNum" sz="quarter" idx="12"/>
          </p:nvPr>
        </p:nvSpPr>
        <p:spPr/>
        <p:txBody>
          <a:bodyPr/>
          <a:lstStyle/>
          <a:p>
            <a:fld id="{B2ED799F-190B-4690-9AA4-A530F37BEF97}" type="slidenum">
              <a:rPr lang="en-US" smtClean="0"/>
              <a:pPr/>
              <a:t>39</a:t>
            </a:fld>
            <a:endParaRPr lang="en-US"/>
          </a:p>
        </p:txBody>
      </p:sp>
    </p:spTree>
    <p:extLst>
      <p:ext uri="{BB962C8B-B14F-4D97-AF65-F5344CB8AC3E}">
        <p14:creationId xmlns:p14="http://schemas.microsoft.com/office/powerpoint/2010/main" val="35678753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Date Placeholder 2"/>
          <p:cNvSpPr>
            <a:spLocks noGrp="1"/>
          </p:cNvSpPr>
          <p:nvPr>
            <p:ph type="dt" sz="half" idx="10"/>
          </p:nvPr>
        </p:nvSpPr>
        <p:spPr/>
        <p:txBody>
          <a:bodyPr/>
          <a:lstStyle/>
          <a:p>
            <a:fld id="{BABD3A31-46B7-46AA-95C4-B57D902E60ED}" type="datetime1">
              <a:rPr lang="en-US" smtClean="0"/>
              <a:t>9/18/2019</a:t>
            </a:fld>
            <a:endParaRPr lang="en-US"/>
          </a:p>
        </p:txBody>
      </p:sp>
      <p:sp>
        <p:nvSpPr>
          <p:cNvPr id="4" name="Content Placeholder 3"/>
          <p:cNvSpPr>
            <a:spLocks noGrp="1"/>
          </p:cNvSpPr>
          <p:nvPr>
            <p:ph sz="quarter" idx="1"/>
          </p:nvPr>
        </p:nvSpPr>
        <p:spPr/>
        <p:txBody>
          <a:bodyPr/>
          <a:lstStyle/>
          <a:p>
            <a:endParaRPr lang="en-US"/>
          </a:p>
        </p:txBody>
      </p:sp>
      <p:pic>
        <p:nvPicPr>
          <p:cNvPr id="5" name="Picture 4"/>
          <p:cNvPicPr>
            <a:picLocks noChangeAspect="1"/>
          </p:cNvPicPr>
          <p:nvPr/>
        </p:nvPicPr>
        <p:blipFill>
          <a:blip r:embed="rId2"/>
          <a:stretch>
            <a:fillRect/>
          </a:stretch>
        </p:blipFill>
        <p:spPr>
          <a:xfrm>
            <a:off x="304800" y="152400"/>
            <a:ext cx="8611931" cy="6400800"/>
          </a:xfrm>
          <a:prstGeom prst="rect">
            <a:avLst/>
          </a:prstGeom>
        </p:spPr>
      </p:pic>
      <p:sp>
        <p:nvSpPr>
          <p:cNvPr id="6" name="Footer Placeholder 5"/>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B2ED799F-190B-4690-9AA4-A530F37BEF97}" type="slidenum">
              <a:rPr lang="en-US" smtClean="0"/>
              <a:pPr/>
              <a:t>4</a:t>
            </a:fld>
            <a:endParaRPr lang="en-US"/>
          </a:p>
        </p:txBody>
      </p:sp>
    </p:spTree>
    <p:extLst>
      <p:ext uri="{BB962C8B-B14F-4D97-AF65-F5344CB8AC3E}">
        <p14:creationId xmlns:p14="http://schemas.microsoft.com/office/powerpoint/2010/main" val="20087920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28600" y="273050"/>
            <a:ext cx="8458200" cy="793750"/>
          </a:xfrm>
        </p:spPr>
        <p:txBody>
          <a:bodyPr>
            <a:normAutofit/>
          </a:bodyPr>
          <a:lstStyle/>
          <a:p>
            <a:r>
              <a:rPr lang="en-US" sz="3200" b="1" dirty="0" smtClean="0">
                <a:solidFill>
                  <a:schemeClr val="tx1"/>
                </a:solidFill>
              </a:rPr>
              <a:t>Physical  communication channels</a:t>
            </a:r>
          </a:p>
        </p:txBody>
      </p:sp>
      <p:sp>
        <p:nvSpPr>
          <p:cNvPr id="7" name="Text Placeholder 6"/>
          <p:cNvSpPr>
            <a:spLocks noGrp="1"/>
          </p:cNvSpPr>
          <p:nvPr>
            <p:ph type="body" idx="2"/>
          </p:nvPr>
        </p:nvSpPr>
        <p:spPr>
          <a:xfrm>
            <a:off x="304800" y="1066800"/>
            <a:ext cx="2514600" cy="5486400"/>
          </a:xfrm>
        </p:spPr>
        <p:txBody>
          <a:bodyPr/>
          <a:lstStyle/>
          <a:p>
            <a:endParaRPr lang="en-US" dirty="0"/>
          </a:p>
        </p:txBody>
      </p:sp>
      <p:sp>
        <p:nvSpPr>
          <p:cNvPr id="6" name="Content Placeholder 5"/>
          <p:cNvSpPr>
            <a:spLocks noGrp="1"/>
          </p:cNvSpPr>
          <p:nvPr>
            <p:ph sz="quarter" idx="1"/>
          </p:nvPr>
        </p:nvSpPr>
        <p:spPr>
          <a:xfrm>
            <a:off x="2819400" y="1295400"/>
            <a:ext cx="5867400" cy="5105400"/>
          </a:xfrm>
        </p:spPr>
        <p:txBody>
          <a:bodyPr/>
          <a:lstStyle/>
          <a:p>
            <a:r>
              <a:rPr lang="en-US" sz="2400" b="1" dirty="0" smtClean="0">
                <a:solidFill>
                  <a:schemeClr val="tx1">
                    <a:lumMod val="85000"/>
                    <a:lumOff val="15000"/>
                  </a:schemeClr>
                </a:solidFill>
                <a:latin typeface="Times New Roman" pitchFamily="18" charset="0"/>
              </a:rPr>
              <a:t>Twisted-pair wire</a:t>
            </a:r>
            <a:r>
              <a:rPr lang="en-US" dirty="0" smtClean="0"/>
              <a:t>: most prevalent form of communications wiring; consists of strands of copper wire twisted in pairs.</a:t>
            </a:r>
          </a:p>
          <a:p>
            <a:endParaRPr lang="en-US" dirty="0"/>
          </a:p>
        </p:txBody>
      </p:sp>
      <p:pic>
        <p:nvPicPr>
          <p:cNvPr id="8" name="Picture 5" descr="Chapter_05_illus5"/>
          <p:cNvPicPr>
            <a:picLocks noChangeAspect="1" noChangeArrowheads="1"/>
          </p:cNvPicPr>
          <p:nvPr/>
        </p:nvPicPr>
        <p:blipFill>
          <a:blip r:embed="rId3" cstate="print"/>
          <a:srcRect/>
          <a:stretch>
            <a:fillRect/>
          </a:stretch>
        </p:blipFill>
        <p:spPr bwMode="auto">
          <a:xfrm>
            <a:off x="381000" y="1143000"/>
            <a:ext cx="2438400" cy="1438275"/>
          </a:xfrm>
          <a:prstGeom prst="rect">
            <a:avLst/>
          </a:prstGeom>
          <a:noFill/>
          <a:ln w="9525">
            <a:noFill/>
            <a:miter lim="800000"/>
            <a:headEnd/>
            <a:tailEnd/>
          </a:ln>
          <a:effectLst/>
        </p:spPr>
      </p:pic>
      <p:cxnSp>
        <p:nvCxnSpPr>
          <p:cNvPr id="10" name="Straight Connector 9"/>
          <p:cNvCxnSpPr/>
          <p:nvPr/>
        </p:nvCxnSpPr>
        <p:spPr>
          <a:xfrm>
            <a:off x="304800" y="2819400"/>
            <a:ext cx="2590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2819400" y="2819400"/>
            <a:ext cx="6324600" cy="0"/>
          </a:xfrm>
          <a:prstGeom prst="line">
            <a:avLst/>
          </a:prstGeom>
        </p:spPr>
        <p:style>
          <a:lnRef idx="1">
            <a:schemeClr val="accent1"/>
          </a:lnRef>
          <a:fillRef idx="0">
            <a:schemeClr val="accent1"/>
          </a:fillRef>
          <a:effectRef idx="0">
            <a:schemeClr val="accent1"/>
          </a:effectRef>
          <a:fontRef idx="minor">
            <a:schemeClr val="tx1"/>
          </a:fontRef>
        </p:style>
      </p:cxnSp>
      <p:pic>
        <p:nvPicPr>
          <p:cNvPr id="14" name="Picture 6" descr="Chapter_05_illus5"/>
          <p:cNvPicPr>
            <a:picLocks noChangeAspect="1" noChangeArrowheads="1"/>
          </p:cNvPicPr>
          <p:nvPr/>
        </p:nvPicPr>
        <p:blipFill>
          <a:blip r:embed="rId4" cstate="print"/>
          <a:srcRect l="4871" t="22568" r="4437" b="26205"/>
          <a:stretch>
            <a:fillRect/>
          </a:stretch>
        </p:blipFill>
        <p:spPr bwMode="auto">
          <a:xfrm>
            <a:off x="304800" y="2971800"/>
            <a:ext cx="2514600" cy="1676400"/>
          </a:xfrm>
          <a:prstGeom prst="rect">
            <a:avLst/>
          </a:prstGeom>
          <a:noFill/>
          <a:ln w="9525">
            <a:noFill/>
            <a:miter lim="800000"/>
            <a:headEnd/>
            <a:tailEnd/>
          </a:ln>
          <a:effectLst/>
        </p:spPr>
      </p:pic>
      <p:sp>
        <p:nvSpPr>
          <p:cNvPr id="18" name="Rectangle 17"/>
          <p:cNvSpPr/>
          <p:nvPr/>
        </p:nvSpPr>
        <p:spPr>
          <a:xfrm>
            <a:off x="2971800" y="2971800"/>
            <a:ext cx="6172200" cy="892552"/>
          </a:xfrm>
          <a:prstGeom prst="rect">
            <a:avLst/>
          </a:prstGeom>
        </p:spPr>
        <p:txBody>
          <a:bodyPr wrap="square">
            <a:spAutoFit/>
          </a:bodyPr>
          <a:lstStyle/>
          <a:p>
            <a:pPr eaLnBrk="1" hangingPunct="1">
              <a:buFont typeface="Arial" pitchFamily="34" charset="0"/>
              <a:buChar char="•"/>
            </a:pPr>
            <a:r>
              <a:rPr lang="en-US" sz="2400" b="1" dirty="0" smtClean="0">
                <a:solidFill>
                  <a:schemeClr val="tx1">
                    <a:lumMod val="85000"/>
                    <a:lumOff val="15000"/>
                  </a:schemeClr>
                </a:solidFill>
              </a:rPr>
              <a:t>Coaxial cable: </a:t>
            </a:r>
            <a:r>
              <a:rPr lang="en-US" sz="2600" dirty="0" smtClean="0">
                <a:solidFill>
                  <a:schemeClr val="tx1"/>
                </a:solidFill>
                <a:latin typeface="+mn-lt"/>
              </a:rPr>
              <a:t>Insulated copper wire used to carry high-speed data traffic and television signals.</a:t>
            </a:r>
          </a:p>
        </p:txBody>
      </p:sp>
      <p:cxnSp>
        <p:nvCxnSpPr>
          <p:cNvPr id="20" name="Straight Connector 19"/>
          <p:cNvCxnSpPr/>
          <p:nvPr/>
        </p:nvCxnSpPr>
        <p:spPr>
          <a:xfrm>
            <a:off x="304800" y="4876800"/>
            <a:ext cx="2590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2819400" y="4876800"/>
            <a:ext cx="6324600" cy="0"/>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Picture 6" descr="Chapter_05_illus5"/>
          <p:cNvPicPr>
            <a:picLocks noChangeAspect="1" noChangeArrowheads="1"/>
          </p:cNvPicPr>
          <p:nvPr/>
        </p:nvPicPr>
        <p:blipFill>
          <a:blip r:embed="rId5" cstate="print"/>
          <a:srcRect t="3990" b="20374"/>
          <a:stretch>
            <a:fillRect/>
          </a:stretch>
        </p:blipFill>
        <p:spPr bwMode="auto">
          <a:xfrm>
            <a:off x="304800" y="4953000"/>
            <a:ext cx="2514600" cy="1524000"/>
          </a:xfrm>
          <a:prstGeom prst="rect">
            <a:avLst/>
          </a:prstGeom>
          <a:noFill/>
          <a:ln w="9525">
            <a:noFill/>
            <a:miter lim="800000"/>
            <a:headEnd/>
            <a:tailEnd/>
          </a:ln>
          <a:effectLst/>
        </p:spPr>
      </p:pic>
      <p:sp>
        <p:nvSpPr>
          <p:cNvPr id="23" name="Rectangle 22"/>
          <p:cNvSpPr/>
          <p:nvPr/>
        </p:nvSpPr>
        <p:spPr>
          <a:xfrm>
            <a:off x="2971800" y="4953000"/>
            <a:ext cx="6019800" cy="1292662"/>
          </a:xfrm>
          <a:prstGeom prst="rect">
            <a:avLst/>
          </a:prstGeom>
        </p:spPr>
        <p:txBody>
          <a:bodyPr wrap="square">
            <a:spAutoFit/>
          </a:bodyPr>
          <a:lstStyle/>
          <a:p>
            <a:pPr eaLnBrk="1" hangingPunct="1"/>
            <a:r>
              <a:rPr lang="en-US" sz="2400" b="1" dirty="0" smtClean="0">
                <a:solidFill>
                  <a:schemeClr val="tx1">
                    <a:lumMod val="85000"/>
                    <a:lumOff val="15000"/>
                  </a:schemeClr>
                </a:solidFill>
              </a:rPr>
              <a:t>Fiber optics</a:t>
            </a:r>
            <a:r>
              <a:rPr lang="en-US" dirty="0" smtClean="0">
                <a:solidFill>
                  <a:schemeClr val="tx1">
                    <a:lumMod val="85000"/>
                    <a:lumOff val="15000"/>
                  </a:schemeClr>
                </a:solidFill>
              </a:rPr>
              <a:t>: </a:t>
            </a:r>
            <a:r>
              <a:rPr lang="en-US" sz="2600" dirty="0" smtClean="0">
                <a:solidFill>
                  <a:schemeClr val="tx1"/>
                </a:solidFill>
                <a:latin typeface="+mn-lt"/>
              </a:rPr>
              <a:t>Thin filaments of glass fibers that transmit information via light pulses generated by lasers</a:t>
            </a:r>
            <a:r>
              <a:rPr lang="en-US" dirty="0" smtClean="0">
                <a:solidFill>
                  <a:schemeClr val="tx1">
                    <a:lumMod val="85000"/>
                    <a:lumOff val="15000"/>
                  </a:schemeClr>
                </a:solidFill>
              </a:rPr>
              <a:t>.</a:t>
            </a:r>
          </a:p>
        </p:txBody>
      </p:sp>
      <p:sp>
        <p:nvSpPr>
          <p:cNvPr id="2" name="Date Placeholder 1"/>
          <p:cNvSpPr>
            <a:spLocks noGrp="1"/>
          </p:cNvSpPr>
          <p:nvPr>
            <p:ph type="dt" sz="half" idx="10"/>
          </p:nvPr>
        </p:nvSpPr>
        <p:spPr/>
        <p:txBody>
          <a:bodyPr/>
          <a:lstStyle/>
          <a:p>
            <a:fld id="{BA274B88-F3D0-4DDC-8371-C5A9AAA700AC}"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3AFB3D6-CC3F-418D-83BE-97E101D82D19}" type="slidenum">
              <a:rPr lang="en-US" smtClean="0"/>
              <a:pPr/>
              <a:t>40</a:t>
            </a:fld>
            <a:endParaRPr lang="en-US"/>
          </a:p>
        </p:txBody>
      </p:sp>
    </p:spTree>
    <p:extLst>
      <p:ext uri="{BB962C8B-B14F-4D97-AF65-F5344CB8AC3E}">
        <p14:creationId xmlns:p14="http://schemas.microsoft.com/office/powerpoint/2010/main" val="57837548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a:xfrm>
            <a:off x="655638" y="798513"/>
            <a:ext cx="7840662" cy="838200"/>
          </a:xfrm>
        </p:spPr>
        <p:txBody>
          <a:bodyPr/>
          <a:lstStyle/>
          <a:p>
            <a:r>
              <a:rPr lang="en-US" smtClean="0"/>
              <a:t>Twisted-Pair Cabling</a:t>
            </a:r>
          </a:p>
        </p:txBody>
      </p:sp>
      <p:sp>
        <p:nvSpPr>
          <p:cNvPr id="77827" name="Rectangle 3"/>
          <p:cNvSpPr>
            <a:spLocks noGrp="1" noChangeArrowheads="1"/>
          </p:cNvSpPr>
          <p:nvPr>
            <p:ph idx="1"/>
          </p:nvPr>
        </p:nvSpPr>
        <p:spPr bwMode="auto">
          <a:xfrm>
            <a:off x="641350" y="1708150"/>
            <a:ext cx="8077200" cy="4476750"/>
          </a:xfrm>
        </p:spPr>
        <p:txBody>
          <a:bodyPr wrap="square" numCol="1" anchor="t" anchorCtr="0" compatLnSpc="1">
            <a:prstTxWarp prst="textNoShape">
              <a:avLst/>
            </a:prstTxWarp>
          </a:bodyPr>
          <a:lstStyle/>
          <a:p>
            <a:pPr>
              <a:spcBef>
                <a:spcPts val="500"/>
              </a:spcBef>
              <a:spcAft>
                <a:spcPts val="500"/>
              </a:spcAft>
            </a:pPr>
            <a:r>
              <a:rPr lang="en-US" smtClean="0"/>
              <a:t>A pair of twisted wires forms a circuit that transmits data.</a:t>
            </a:r>
          </a:p>
          <a:p>
            <a:pPr>
              <a:spcBef>
                <a:spcPts val="500"/>
              </a:spcBef>
              <a:spcAft>
                <a:spcPts val="500"/>
              </a:spcAft>
            </a:pPr>
            <a:r>
              <a:rPr lang="en-US" smtClean="0"/>
              <a:t>The twisted wires provide protection against </a:t>
            </a:r>
            <a:r>
              <a:rPr lang="en-US" b="1" smtClean="0">
                <a:solidFill>
                  <a:schemeClr val="accent2"/>
                </a:solidFill>
              </a:rPr>
              <a:t>crosstalk</a:t>
            </a:r>
            <a:r>
              <a:rPr lang="en-US" smtClean="0"/>
              <a:t> (electrical noise) because of the </a:t>
            </a:r>
            <a:r>
              <a:rPr lang="en-US" b="1" smtClean="0">
                <a:solidFill>
                  <a:schemeClr val="accent2"/>
                </a:solidFill>
              </a:rPr>
              <a:t>cancellation effect</a:t>
            </a:r>
            <a:r>
              <a:rPr lang="en-US" smtClean="0"/>
              <a:t>.</a:t>
            </a:r>
          </a:p>
        </p:txBody>
      </p:sp>
      <p:pic>
        <p:nvPicPr>
          <p:cNvPr id="77828"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763" y="3076575"/>
            <a:ext cx="3609975" cy="324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77829" name="Rectangle 8"/>
          <p:cNvSpPr>
            <a:spLocks noChangeArrowheads="1"/>
          </p:cNvSpPr>
          <p:nvPr/>
        </p:nvSpPr>
        <p:spPr bwMode="auto">
          <a:xfrm>
            <a:off x="3962400" y="3187700"/>
            <a:ext cx="4752975" cy="2957513"/>
          </a:xfrm>
          <a:prstGeom prst="rect">
            <a:avLst/>
          </a:prstGeom>
          <a:noFill/>
          <a:ln>
            <a:noFill/>
          </a:ln>
          <a:effectLst/>
          <a:extLst>
            <a:ext uri="{909E8E84-426E-40DD-AFC4-6F175D3DCCD1}">
              <a14:hiddenFill xmlns:a14="http://schemas.microsoft.com/office/drawing/2010/main">
                <a:solidFill>
                  <a:srgbClr val="306774"/>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2124" tIns="41061" rIns="82124" bIns="41061"/>
          <a:lstStyle>
            <a:lvl1pPr marL="236538" indent="-236538" defTabSz="814388">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574675" defTabSz="814388">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857250" indent="-171450" defTabSz="814388">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254125" indent="-171450" defTabSz="814388">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1604963" indent="-171450" defTabSz="814388">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062163" indent="-171450" defTabSz="814388"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519363" indent="-171450" defTabSz="814388"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2976563" indent="-171450" defTabSz="814388"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433763" indent="-171450" defTabSz="814388"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lvl="1">
              <a:lnSpc>
                <a:spcPct val="95000"/>
              </a:lnSpc>
              <a:spcBef>
                <a:spcPts val="500"/>
              </a:spcBef>
              <a:spcAft>
                <a:spcPts val="500"/>
              </a:spcAft>
              <a:buClr>
                <a:srgbClr val="708CA1"/>
              </a:buClr>
              <a:buFontTx/>
              <a:buNone/>
            </a:pPr>
            <a:r>
              <a:rPr lang="en-US" sz="2000" dirty="0">
                <a:latin typeface="Arial" panose="020B0604020202020204" pitchFamily="34" charset="0"/>
              </a:rPr>
              <a:t>Pairs of copper wires are encased in color-coded plastic insulation and twisted together.</a:t>
            </a:r>
          </a:p>
          <a:p>
            <a:pPr lvl="1">
              <a:lnSpc>
                <a:spcPct val="95000"/>
              </a:lnSpc>
              <a:spcBef>
                <a:spcPts val="500"/>
              </a:spcBef>
              <a:spcAft>
                <a:spcPts val="500"/>
              </a:spcAft>
              <a:buClr>
                <a:srgbClr val="708CA1"/>
              </a:buClr>
              <a:buFontTx/>
              <a:buNone/>
            </a:pPr>
            <a:r>
              <a:rPr lang="en-US" sz="2000" dirty="0">
                <a:latin typeface="Arial" panose="020B0604020202020204" pitchFamily="34" charset="0"/>
              </a:rPr>
              <a:t>An outer jacket, called poly-vinyl chloride (PVC)</a:t>
            </a:r>
            <a:r>
              <a:rPr lang="en-US" dirty="0">
                <a:latin typeface="Arial" panose="020B0604020202020204" pitchFamily="34" charset="0"/>
              </a:rPr>
              <a:t>,</a:t>
            </a:r>
            <a:r>
              <a:rPr lang="en-US" sz="2000" dirty="0">
                <a:latin typeface="Arial" panose="020B0604020202020204" pitchFamily="34" charset="0"/>
              </a:rPr>
              <a:t> protects the bundles of twisted pairs.</a:t>
            </a:r>
          </a:p>
        </p:txBody>
      </p:sp>
      <p:sp>
        <p:nvSpPr>
          <p:cNvPr id="2" name="Date Placeholder 1"/>
          <p:cNvSpPr>
            <a:spLocks noGrp="1"/>
          </p:cNvSpPr>
          <p:nvPr>
            <p:ph type="dt" sz="half" idx="10"/>
          </p:nvPr>
        </p:nvSpPr>
        <p:spPr/>
        <p:txBody>
          <a:bodyPr/>
          <a:lstStyle/>
          <a:p>
            <a:fld id="{E58EEDEE-B75C-4994-8217-420A51E581E0}"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41</a:t>
            </a:fld>
            <a:endParaRPr lang="en-US"/>
          </a:p>
        </p:txBody>
      </p:sp>
    </p:spTree>
    <p:extLst>
      <p:ext uri="{BB962C8B-B14F-4D97-AF65-F5344CB8AC3E}">
        <p14:creationId xmlns:p14="http://schemas.microsoft.com/office/powerpoint/2010/main" val="292981153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a:xfrm>
            <a:off x="655638" y="798513"/>
            <a:ext cx="7935912" cy="838200"/>
          </a:xfrm>
        </p:spPr>
        <p:txBody>
          <a:bodyPr>
            <a:normAutofit fontScale="90000"/>
          </a:bodyPr>
          <a:lstStyle/>
          <a:p>
            <a:r>
              <a:rPr lang="en-US" smtClean="0"/>
              <a:t>Two Basic Types of Twisted-Pair Cables</a:t>
            </a:r>
          </a:p>
        </p:txBody>
      </p:sp>
      <p:sp>
        <p:nvSpPr>
          <p:cNvPr id="79875" name="Rectangle 3"/>
          <p:cNvSpPr>
            <a:spLocks noGrp="1" noChangeArrowheads="1"/>
          </p:cNvSpPr>
          <p:nvPr>
            <p:ph idx="1"/>
          </p:nvPr>
        </p:nvSpPr>
        <p:spPr bwMode="auto">
          <a:xfrm>
            <a:off x="655638" y="1647825"/>
            <a:ext cx="7793037" cy="4976813"/>
          </a:xfrm>
        </p:spPr>
        <p:txBody>
          <a:bodyPr wrap="square" numCol="1" anchor="t" anchorCtr="0" compatLnSpc="1">
            <a:prstTxWarp prst="textNoShape">
              <a:avLst/>
            </a:prstTxWarp>
            <a:normAutofit fontScale="92500" lnSpcReduction="10000"/>
          </a:bodyPr>
          <a:lstStyle/>
          <a:p>
            <a:pPr>
              <a:spcBef>
                <a:spcPts val="500"/>
              </a:spcBef>
              <a:spcAft>
                <a:spcPts val="500"/>
              </a:spcAft>
            </a:pPr>
            <a:r>
              <a:rPr lang="en-US" sz="2200" b="1" smtClean="0">
                <a:solidFill>
                  <a:schemeClr val="accent2"/>
                </a:solidFill>
              </a:rPr>
              <a:t>Unshielded twisted-pair (UTP)</a:t>
            </a:r>
          </a:p>
          <a:p>
            <a:pPr lvl="1">
              <a:spcBef>
                <a:spcPts val="500"/>
              </a:spcBef>
              <a:spcAft>
                <a:spcPts val="500"/>
              </a:spcAft>
            </a:pPr>
            <a:r>
              <a:rPr lang="en-US" smtClean="0"/>
              <a:t>Has two or four pairs of wires</a:t>
            </a:r>
          </a:p>
          <a:p>
            <a:pPr lvl="1">
              <a:spcBef>
                <a:spcPts val="500"/>
              </a:spcBef>
              <a:spcAft>
                <a:spcPts val="500"/>
              </a:spcAft>
            </a:pPr>
            <a:r>
              <a:rPr lang="en-US" smtClean="0"/>
              <a:t>Relies on the cancellation effect for reduction of interference caused by electromagnetic interface (EMI) and radio frequency interference (RFI)</a:t>
            </a:r>
          </a:p>
          <a:p>
            <a:pPr lvl="1">
              <a:spcBef>
                <a:spcPts val="500"/>
              </a:spcBef>
              <a:spcAft>
                <a:spcPts val="500"/>
              </a:spcAft>
            </a:pPr>
            <a:r>
              <a:rPr lang="en-US" smtClean="0"/>
              <a:t>Most commonly used cabling in networks</a:t>
            </a:r>
          </a:p>
          <a:p>
            <a:pPr lvl="1">
              <a:spcBef>
                <a:spcPts val="500"/>
              </a:spcBef>
              <a:spcAft>
                <a:spcPts val="500"/>
              </a:spcAft>
            </a:pPr>
            <a:r>
              <a:rPr lang="en-US" smtClean="0"/>
              <a:t>Has a range of 328 ft (100 meters)</a:t>
            </a:r>
          </a:p>
          <a:p>
            <a:pPr>
              <a:spcBef>
                <a:spcPts val="500"/>
              </a:spcBef>
              <a:spcAft>
                <a:spcPts val="500"/>
              </a:spcAft>
            </a:pPr>
            <a:r>
              <a:rPr lang="en-US" sz="2200" b="1" smtClean="0">
                <a:solidFill>
                  <a:schemeClr val="accent2"/>
                </a:solidFill>
              </a:rPr>
              <a:t>Shielded twisted-pair (STP)</a:t>
            </a:r>
          </a:p>
          <a:p>
            <a:pPr lvl="1">
              <a:spcBef>
                <a:spcPts val="500"/>
              </a:spcBef>
              <a:spcAft>
                <a:spcPts val="500"/>
              </a:spcAft>
            </a:pPr>
            <a:r>
              <a:rPr lang="en-US" smtClean="0"/>
              <a:t>Each pair is wrapped in metallic foil to better shield the wires from electrical noise and then the four pairs of wires are then wrapped in an overall metallic braid or foil. </a:t>
            </a:r>
          </a:p>
          <a:p>
            <a:pPr lvl="1">
              <a:spcBef>
                <a:spcPts val="500"/>
              </a:spcBef>
              <a:spcAft>
                <a:spcPts val="500"/>
              </a:spcAft>
            </a:pPr>
            <a:r>
              <a:rPr lang="en-US" smtClean="0"/>
              <a:t>Reduces electrical noise from within the cable. </a:t>
            </a:r>
          </a:p>
          <a:p>
            <a:pPr lvl="1">
              <a:spcBef>
                <a:spcPts val="500"/>
              </a:spcBef>
              <a:spcAft>
                <a:spcPts val="500"/>
              </a:spcAft>
            </a:pPr>
            <a:r>
              <a:rPr lang="en-US" smtClean="0"/>
              <a:t>Reduces EMI and RFI from outside the cable.</a:t>
            </a:r>
          </a:p>
        </p:txBody>
      </p:sp>
      <p:sp>
        <p:nvSpPr>
          <p:cNvPr id="2" name="Date Placeholder 1"/>
          <p:cNvSpPr>
            <a:spLocks noGrp="1"/>
          </p:cNvSpPr>
          <p:nvPr>
            <p:ph type="dt" sz="half" idx="10"/>
          </p:nvPr>
        </p:nvSpPr>
        <p:spPr/>
        <p:txBody>
          <a:bodyPr/>
          <a:lstStyle/>
          <a:p>
            <a:fld id="{FEDADDC6-D520-41F8-A749-A6E45F91A6BB}"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42</a:t>
            </a:fld>
            <a:endParaRPr lang="en-US"/>
          </a:p>
        </p:txBody>
      </p:sp>
    </p:spTree>
    <p:extLst>
      <p:ext uri="{BB962C8B-B14F-4D97-AF65-F5344CB8AC3E}">
        <p14:creationId xmlns:p14="http://schemas.microsoft.com/office/powerpoint/2010/main" val="236848683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a:xfrm>
            <a:off x="655638" y="798513"/>
            <a:ext cx="7974012" cy="838200"/>
          </a:xfrm>
        </p:spPr>
        <p:txBody>
          <a:bodyPr/>
          <a:lstStyle/>
          <a:p>
            <a:r>
              <a:rPr lang="en-US" smtClean="0"/>
              <a:t>Coaxial Cable</a:t>
            </a:r>
          </a:p>
        </p:txBody>
      </p:sp>
      <p:sp>
        <p:nvSpPr>
          <p:cNvPr id="83971" name="Rectangle 3"/>
          <p:cNvSpPr>
            <a:spLocks noGrp="1" noChangeArrowheads="1"/>
          </p:cNvSpPr>
          <p:nvPr>
            <p:ph idx="1"/>
          </p:nvPr>
        </p:nvSpPr>
        <p:spPr bwMode="auto">
          <a:xfrm>
            <a:off x="660400" y="1638300"/>
            <a:ext cx="7935913" cy="4813300"/>
          </a:xfrm>
        </p:spPr>
        <p:txBody>
          <a:bodyPr wrap="square" numCol="1" anchor="t" anchorCtr="0" compatLnSpc="1">
            <a:prstTxWarp prst="textNoShape">
              <a:avLst/>
            </a:prstTxWarp>
            <a:normAutofit lnSpcReduction="10000"/>
          </a:bodyPr>
          <a:lstStyle/>
          <a:p>
            <a:pPr>
              <a:spcBef>
                <a:spcPts val="500"/>
              </a:spcBef>
              <a:spcAft>
                <a:spcPts val="500"/>
              </a:spcAft>
            </a:pPr>
            <a:r>
              <a:rPr lang="en-US" sz="2200" smtClean="0"/>
              <a:t>A copper-cored network cable surrounded by a heavy shielding</a:t>
            </a:r>
          </a:p>
          <a:p>
            <a:pPr>
              <a:spcBef>
                <a:spcPts val="500"/>
              </a:spcBef>
              <a:spcAft>
                <a:spcPts val="500"/>
              </a:spcAft>
            </a:pPr>
            <a:endParaRPr lang="en-US" sz="1200" smtClean="0"/>
          </a:p>
          <a:p>
            <a:pPr>
              <a:spcBef>
                <a:spcPts val="500"/>
              </a:spcBef>
              <a:spcAft>
                <a:spcPts val="500"/>
              </a:spcAft>
            </a:pPr>
            <a:r>
              <a:rPr lang="en-US" sz="2200" smtClean="0"/>
              <a:t>Types of coaxial cable:</a:t>
            </a:r>
          </a:p>
          <a:p>
            <a:pPr lvl="1">
              <a:spcBef>
                <a:spcPts val="500"/>
              </a:spcBef>
              <a:spcAft>
                <a:spcPts val="500"/>
              </a:spcAft>
            </a:pPr>
            <a:r>
              <a:rPr lang="en-US" b="1" smtClean="0"/>
              <a:t>Thicknet or 10Base5</a:t>
            </a:r>
            <a:r>
              <a:rPr lang="en-US" smtClean="0"/>
              <a:t> - Coax cable that was used in networks and operated at 10 megabits per second with a maximum length of 500 m </a:t>
            </a:r>
          </a:p>
          <a:p>
            <a:pPr lvl="1">
              <a:spcBef>
                <a:spcPts val="500"/>
              </a:spcBef>
              <a:spcAft>
                <a:spcPts val="500"/>
              </a:spcAft>
            </a:pPr>
            <a:r>
              <a:rPr lang="en-US" b="1" smtClean="0"/>
              <a:t>Thinnet or 10Base2</a:t>
            </a:r>
            <a:r>
              <a:rPr lang="en-US" smtClean="0"/>
              <a:t> - Coax cable that was used in networks and operated at 10 megabits per second with a maximum length of 185 m</a:t>
            </a:r>
          </a:p>
          <a:p>
            <a:pPr lvl="1">
              <a:spcBef>
                <a:spcPts val="500"/>
              </a:spcBef>
              <a:spcAft>
                <a:spcPts val="500"/>
              </a:spcAft>
            </a:pPr>
            <a:r>
              <a:rPr lang="en-US" b="1" smtClean="0"/>
              <a:t>RG-59</a:t>
            </a:r>
            <a:r>
              <a:rPr lang="en-US" smtClean="0"/>
              <a:t> - Most commonly used for cable television in the US</a:t>
            </a:r>
          </a:p>
          <a:p>
            <a:pPr lvl="1">
              <a:spcBef>
                <a:spcPts val="500"/>
              </a:spcBef>
              <a:spcAft>
                <a:spcPts val="500"/>
              </a:spcAft>
            </a:pPr>
            <a:r>
              <a:rPr lang="en-US" b="1" smtClean="0"/>
              <a:t>RG-6 </a:t>
            </a:r>
            <a:r>
              <a:rPr lang="en-US" smtClean="0"/>
              <a:t>- Higher quality cable than RG-59 with more bandwidth and less susceptibility to interference </a:t>
            </a:r>
          </a:p>
        </p:txBody>
      </p:sp>
      <p:pic>
        <p:nvPicPr>
          <p:cNvPr id="8397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8163" y="2136775"/>
            <a:ext cx="3155950" cy="793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2" name="Date Placeholder 1"/>
          <p:cNvSpPr>
            <a:spLocks noGrp="1"/>
          </p:cNvSpPr>
          <p:nvPr>
            <p:ph type="dt" sz="half" idx="10"/>
          </p:nvPr>
        </p:nvSpPr>
        <p:spPr/>
        <p:txBody>
          <a:bodyPr/>
          <a:lstStyle/>
          <a:p>
            <a:fld id="{5124E279-58F1-4DC6-B724-DE0E214B7EC6}"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43</a:t>
            </a:fld>
            <a:endParaRPr lang="en-US"/>
          </a:p>
        </p:txBody>
      </p:sp>
    </p:spTree>
    <p:extLst>
      <p:ext uri="{BB962C8B-B14F-4D97-AF65-F5344CB8AC3E}">
        <p14:creationId xmlns:p14="http://schemas.microsoft.com/office/powerpoint/2010/main" val="159171881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a:xfrm>
            <a:off x="655638" y="798513"/>
            <a:ext cx="7907337" cy="838200"/>
          </a:xfrm>
        </p:spPr>
        <p:txBody>
          <a:bodyPr/>
          <a:lstStyle/>
          <a:p>
            <a:r>
              <a:rPr lang="en-US" smtClean="0"/>
              <a:t>Fiber-Optic Cable</a:t>
            </a:r>
          </a:p>
        </p:txBody>
      </p:sp>
      <p:sp>
        <p:nvSpPr>
          <p:cNvPr id="86019" name="Rectangle 3"/>
          <p:cNvSpPr>
            <a:spLocks noGrp="1" noChangeArrowheads="1"/>
          </p:cNvSpPr>
          <p:nvPr>
            <p:ph idx="1"/>
          </p:nvPr>
        </p:nvSpPr>
        <p:spPr bwMode="auto">
          <a:xfrm>
            <a:off x="2860675" y="1700213"/>
            <a:ext cx="5926138" cy="4887912"/>
          </a:xfrm>
        </p:spPr>
        <p:txBody>
          <a:bodyPr wrap="square" numCol="1" anchor="t" anchorCtr="0" compatLnSpc="1">
            <a:prstTxWarp prst="textNoShape">
              <a:avLst/>
            </a:prstTxWarp>
          </a:bodyPr>
          <a:lstStyle/>
          <a:p>
            <a:pPr>
              <a:spcBef>
                <a:spcPts val="500"/>
              </a:spcBef>
              <a:spcAft>
                <a:spcPts val="500"/>
              </a:spcAft>
            </a:pPr>
            <a:r>
              <a:rPr lang="en-US" sz="2200" smtClean="0"/>
              <a:t>A glass or plastic strand that transmits information using light and is made up of one or more optical fibers enclosed together in a sheath or jacket. </a:t>
            </a:r>
          </a:p>
          <a:p>
            <a:pPr>
              <a:spcBef>
                <a:spcPts val="500"/>
              </a:spcBef>
              <a:spcAft>
                <a:spcPts val="500"/>
              </a:spcAft>
            </a:pPr>
            <a:r>
              <a:rPr lang="en-US" sz="2200" smtClean="0"/>
              <a:t>Not affected by electromagnetic or radio frequency interference.</a:t>
            </a:r>
          </a:p>
          <a:p>
            <a:pPr>
              <a:spcBef>
                <a:spcPts val="500"/>
              </a:spcBef>
              <a:spcAft>
                <a:spcPts val="500"/>
              </a:spcAft>
            </a:pPr>
            <a:r>
              <a:rPr lang="en-US" sz="2200" smtClean="0"/>
              <a:t>Signals are clearer, can go farther, and have greater bandwidth than with copper cable.</a:t>
            </a:r>
          </a:p>
          <a:p>
            <a:pPr>
              <a:spcBef>
                <a:spcPts val="500"/>
              </a:spcBef>
              <a:spcAft>
                <a:spcPts val="500"/>
              </a:spcAft>
            </a:pPr>
            <a:r>
              <a:rPr lang="en-US" sz="2200" smtClean="0"/>
              <a:t>Usually more expensive than copper cabling and the connectors are more costly and harder to assemble.</a:t>
            </a:r>
          </a:p>
          <a:p>
            <a:pPr>
              <a:spcBef>
                <a:spcPts val="500"/>
              </a:spcBef>
              <a:spcAft>
                <a:spcPts val="500"/>
              </a:spcAft>
            </a:pPr>
            <a:r>
              <a:rPr lang="en-US" sz="2200" smtClean="0"/>
              <a:t>Two types of glass fiber-optic cable:</a:t>
            </a:r>
          </a:p>
          <a:p>
            <a:pPr lvl="1">
              <a:spcBef>
                <a:spcPts val="500"/>
              </a:spcBef>
              <a:spcAft>
                <a:spcPts val="500"/>
              </a:spcAft>
            </a:pPr>
            <a:r>
              <a:rPr lang="en-US" b="1" smtClean="0">
                <a:solidFill>
                  <a:schemeClr val="accent2"/>
                </a:solidFill>
              </a:rPr>
              <a:t>Multimode</a:t>
            </a:r>
            <a:r>
              <a:rPr lang="en-US" smtClean="0"/>
              <a:t> and </a:t>
            </a:r>
            <a:r>
              <a:rPr lang="en-US" b="1" smtClean="0">
                <a:solidFill>
                  <a:schemeClr val="accent2"/>
                </a:solidFill>
              </a:rPr>
              <a:t>Single-mode</a:t>
            </a:r>
          </a:p>
        </p:txBody>
      </p:sp>
      <p:pic>
        <p:nvPicPr>
          <p:cNvPr id="86020"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275" y="1589088"/>
            <a:ext cx="2641600" cy="4852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pic>
      <p:sp>
        <p:nvSpPr>
          <p:cNvPr id="2" name="Date Placeholder 1"/>
          <p:cNvSpPr>
            <a:spLocks noGrp="1"/>
          </p:cNvSpPr>
          <p:nvPr>
            <p:ph type="dt" sz="half" idx="10"/>
          </p:nvPr>
        </p:nvSpPr>
        <p:spPr/>
        <p:txBody>
          <a:bodyPr/>
          <a:lstStyle/>
          <a:p>
            <a:fld id="{8C4589BC-921B-47E7-894A-BFBB3E51CF15}"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44</a:t>
            </a:fld>
            <a:endParaRPr lang="en-US"/>
          </a:p>
        </p:txBody>
      </p:sp>
    </p:spTree>
    <p:extLst>
      <p:ext uri="{BB962C8B-B14F-4D97-AF65-F5344CB8AC3E}">
        <p14:creationId xmlns:p14="http://schemas.microsoft.com/office/powerpoint/2010/main" val="359024524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74638"/>
            <a:ext cx="8382000" cy="868362"/>
          </a:xfrm>
        </p:spPr>
        <p:txBody>
          <a:bodyPr>
            <a:normAutofit/>
          </a:bodyPr>
          <a:lstStyle/>
          <a:p>
            <a:r>
              <a:rPr lang="en-US" sz="3200" b="1" dirty="0" smtClean="0">
                <a:solidFill>
                  <a:schemeClr val="tx1"/>
                </a:solidFill>
              </a:rPr>
              <a:t>Physical  communication channels</a:t>
            </a:r>
          </a:p>
        </p:txBody>
      </p:sp>
      <p:sp>
        <p:nvSpPr>
          <p:cNvPr id="3" name="Date Placeholder 2"/>
          <p:cNvSpPr>
            <a:spLocks noGrp="1"/>
          </p:cNvSpPr>
          <p:nvPr>
            <p:ph type="dt" sz="half" idx="10"/>
          </p:nvPr>
        </p:nvSpPr>
        <p:spPr/>
        <p:txBody>
          <a:bodyPr/>
          <a:lstStyle/>
          <a:p>
            <a:fld id="{7242606C-C064-49C0-BA06-4D28C399B961}" type="datetime1">
              <a:rPr lang="en-US" smtClean="0"/>
              <a:t>9/18/2019</a:t>
            </a:fld>
            <a:endParaRPr lang="en-US"/>
          </a:p>
        </p:txBody>
      </p:sp>
      <p:pic>
        <p:nvPicPr>
          <p:cNvPr id="5" name="Picture 2" descr="TBLC_01"/>
          <p:cNvPicPr>
            <a:picLocks noGrp="1" noChangeAspect="1" noChangeArrowheads="1"/>
          </p:cNvPicPr>
          <p:nvPr>
            <p:ph sz="quarter" idx="1"/>
          </p:nvPr>
        </p:nvPicPr>
        <p:blipFill>
          <a:blip r:embed="rId2" cstate="print"/>
          <a:srcRect/>
          <a:stretch>
            <a:fillRect/>
          </a:stretch>
        </p:blipFill>
        <p:spPr bwMode="auto">
          <a:xfrm>
            <a:off x="304800" y="1143000"/>
            <a:ext cx="8591550" cy="5486400"/>
          </a:xfrm>
          <a:prstGeom prst="rect">
            <a:avLst/>
          </a:prstGeom>
          <a:noFill/>
          <a:ln w="9525">
            <a:noFill/>
            <a:miter lim="800000"/>
            <a:headEnd/>
            <a:tailEnd/>
          </a:ln>
        </p:spPr>
      </p:pic>
      <p:sp>
        <p:nvSpPr>
          <p:cNvPr id="4" name="Footer Placeholder 3"/>
          <p:cNvSpPr>
            <a:spLocks noGrp="1"/>
          </p:cNvSpPr>
          <p:nvPr>
            <p:ph type="ftr" sz="quarter" idx="11"/>
          </p:nvPr>
        </p:nvSpPr>
        <p:spPr/>
        <p:txBody>
          <a:bodyPr/>
          <a:lstStyle/>
          <a:p>
            <a:r>
              <a:rPr lang="en-US" smtClean="0"/>
              <a:t>Asiimwe Paddy Junior</a:t>
            </a:r>
            <a:endParaRPr lang="en-US"/>
          </a:p>
        </p:txBody>
      </p:sp>
      <p:sp>
        <p:nvSpPr>
          <p:cNvPr id="6" name="Slide Number Placeholder 5"/>
          <p:cNvSpPr>
            <a:spLocks noGrp="1"/>
          </p:cNvSpPr>
          <p:nvPr>
            <p:ph type="sldNum" sz="quarter" idx="12"/>
          </p:nvPr>
        </p:nvSpPr>
        <p:spPr/>
        <p:txBody>
          <a:bodyPr/>
          <a:lstStyle/>
          <a:p>
            <a:fld id="{B2ED799F-190B-4690-9AA4-A530F37BEF97}" type="slidenum">
              <a:rPr lang="en-US" smtClean="0"/>
              <a:pPr/>
              <a:t>45</a:t>
            </a:fld>
            <a:endParaRPr lang="en-US"/>
          </a:p>
        </p:txBody>
      </p:sp>
    </p:spTree>
    <p:extLst>
      <p:ext uri="{BB962C8B-B14F-4D97-AF65-F5344CB8AC3E}">
        <p14:creationId xmlns:p14="http://schemas.microsoft.com/office/powerpoint/2010/main" val="293399185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304800" y="0"/>
            <a:ext cx="8382000" cy="1066800"/>
          </a:xfrm>
        </p:spPr>
        <p:txBody>
          <a:bodyPr>
            <a:normAutofit fontScale="90000"/>
          </a:bodyPr>
          <a:lstStyle/>
          <a:p>
            <a:r>
              <a:rPr lang="en-US" sz="3700" b="1" dirty="0" smtClean="0">
                <a:solidFill>
                  <a:schemeClr val="tx1"/>
                </a:solidFill>
                <a:latin typeface="Times New Roman" pitchFamily="18" charset="0"/>
                <a:cs typeface="Times New Roman" pitchFamily="18" charset="0"/>
              </a:rPr>
              <a:t>Capabilities of the Internet</a:t>
            </a:r>
            <a:r>
              <a:rPr lang="en-US" sz="3900" b="1" dirty="0">
                <a:solidFill>
                  <a:schemeClr val="tx1"/>
                </a:solidFill>
                <a:latin typeface="Times New Roman" pitchFamily="18" charset="0"/>
                <a:cs typeface="Times New Roman" pitchFamily="18" charset="0"/>
              </a:rPr>
              <a:t/>
            </a:r>
            <a:br>
              <a:rPr lang="en-US" sz="3900" b="1" dirty="0">
                <a:solidFill>
                  <a:schemeClr val="tx1"/>
                </a:solidFill>
                <a:latin typeface="Times New Roman" pitchFamily="18" charset="0"/>
                <a:cs typeface="Times New Roman" pitchFamily="18" charset="0"/>
              </a:rPr>
            </a:br>
            <a:r>
              <a:rPr lang="en-US" sz="2800" b="1" i="1" dirty="0">
                <a:solidFill>
                  <a:schemeClr val="tx1"/>
                </a:solidFill>
                <a:latin typeface="Times New Roman" pitchFamily="18" charset="0"/>
                <a:cs typeface="Times New Roman" pitchFamily="18" charset="0"/>
              </a:rPr>
              <a:t>Three Main Functions</a:t>
            </a:r>
          </a:p>
        </p:txBody>
      </p:sp>
      <p:sp>
        <p:nvSpPr>
          <p:cNvPr id="137219" name="Rectangle 3"/>
          <p:cNvSpPr>
            <a:spLocks noGrp="1" noChangeArrowheads="1"/>
          </p:cNvSpPr>
          <p:nvPr>
            <p:ph type="body" idx="1"/>
          </p:nvPr>
        </p:nvSpPr>
        <p:spPr>
          <a:xfrm>
            <a:off x="304800" y="1143000"/>
            <a:ext cx="8610600" cy="5334000"/>
          </a:xfrm>
        </p:spPr>
        <p:txBody>
          <a:bodyPr>
            <a:normAutofit/>
          </a:bodyPr>
          <a:lstStyle/>
          <a:p>
            <a:r>
              <a:rPr lang="en-US" sz="2800" dirty="0">
                <a:latin typeface="Times New Roman" pitchFamily="18" charset="0"/>
                <a:cs typeface="Times New Roman" pitchFamily="18" charset="0"/>
              </a:rPr>
              <a:t>Communicate</a:t>
            </a:r>
          </a:p>
          <a:p>
            <a:pPr>
              <a:buNone/>
            </a:pPr>
            <a:endParaRPr lang="en-US" sz="2800" dirty="0">
              <a:latin typeface="Times New Roman" pitchFamily="18" charset="0"/>
              <a:cs typeface="Times New Roman" pitchFamily="18" charset="0"/>
            </a:endParaRPr>
          </a:p>
          <a:p>
            <a:r>
              <a:rPr lang="en-US" sz="2800" dirty="0">
                <a:latin typeface="Times New Roman" pitchFamily="18" charset="0"/>
                <a:cs typeface="Times New Roman" pitchFamily="18" charset="0"/>
              </a:rPr>
              <a:t>Retrieve</a:t>
            </a:r>
          </a:p>
          <a:p>
            <a:pPr>
              <a:buNone/>
            </a:pPr>
            <a:endParaRPr lang="en-US" sz="2800" dirty="0">
              <a:latin typeface="Times New Roman" pitchFamily="18" charset="0"/>
              <a:cs typeface="Times New Roman" pitchFamily="18" charset="0"/>
            </a:endParaRPr>
          </a:p>
          <a:p>
            <a:r>
              <a:rPr lang="en-US" sz="2800" dirty="0">
                <a:latin typeface="Times New Roman" pitchFamily="18" charset="0"/>
                <a:cs typeface="Times New Roman" pitchFamily="18" charset="0"/>
              </a:rPr>
              <a:t>Shop, Buy, and Sell</a:t>
            </a:r>
          </a:p>
        </p:txBody>
      </p:sp>
      <p:sp>
        <p:nvSpPr>
          <p:cNvPr id="4" name="Date Placeholder 3"/>
          <p:cNvSpPr>
            <a:spLocks noGrp="1"/>
          </p:cNvSpPr>
          <p:nvPr>
            <p:ph type="dt" sz="half" idx="10"/>
          </p:nvPr>
        </p:nvSpPr>
        <p:spPr/>
        <p:txBody>
          <a:bodyPr/>
          <a:lstStyle/>
          <a:p>
            <a:fld id="{EEC65796-0BC9-4564-9ADC-3A100B787885}"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46</a:t>
            </a:fld>
            <a:endParaRPr lang="en-US"/>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2"/>
          <p:cNvSpPr>
            <a:spLocks noGrp="1" noChangeArrowheads="1"/>
          </p:cNvSpPr>
          <p:nvPr>
            <p:ph type="title"/>
          </p:nvPr>
        </p:nvSpPr>
        <p:spPr>
          <a:xfrm>
            <a:off x="304800" y="274638"/>
            <a:ext cx="8382000" cy="1020762"/>
          </a:xfrm>
        </p:spPr>
        <p:txBody>
          <a:bodyPr>
            <a:normAutofit fontScale="90000"/>
          </a:bodyPr>
          <a:lstStyle/>
          <a:p>
            <a:r>
              <a:rPr lang="en-US" sz="3900" b="1" dirty="0" smtClean="0">
                <a:solidFill>
                  <a:schemeClr val="tx1"/>
                </a:solidFill>
                <a:latin typeface="Times New Roman" pitchFamily="18" charset="0"/>
                <a:cs typeface="Times New Roman" pitchFamily="18" charset="0"/>
              </a:rPr>
              <a:t>Capabilities of the Internet</a:t>
            </a:r>
            <a:r>
              <a:rPr lang="en-US" sz="3900" b="1" dirty="0">
                <a:solidFill>
                  <a:schemeClr val="tx1"/>
                </a:solidFill>
                <a:latin typeface="Times New Roman" pitchFamily="18" charset="0"/>
                <a:cs typeface="Times New Roman" pitchFamily="18" charset="0"/>
              </a:rPr>
              <a:t/>
            </a:r>
            <a:br>
              <a:rPr lang="en-US" sz="3900" b="1" dirty="0">
                <a:solidFill>
                  <a:schemeClr val="tx1"/>
                </a:solidFill>
                <a:latin typeface="Times New Roman" pitchFamily="18" charset="0"/>
                <a:cs typeface="Times New Roman" pitchFamily="18" charset="0"/>
              </a:rPr>
            </a:br>
            <a:r>
              <a:rPr lang="en-US" sz="2800" b="1" i="1" dirty="0">
                <a:solidFill>
                  <a:schemeClr val="tx1"/>
                </a:solidFill>
                <a:latin typeface="Times New Roman" pitchFamily="18" charset="0"/>
                <a:cs typeface="Times New Roman" pitchFamily="18" charset="0"/>
              </a:rPr>
              <a:t>Communications Capabilities</a:t>
            </a:r>
          </a:p>
        </p:txBody>
      </p:sp>
      <p:sp>
        <p:nvSpPr>
          <p:cNvPr id="138243" name="Rectangle 3"/>
          <p:cNvSpPr>
            <a:spLocks noGrp="1" noChangeArrowheads="1"/>
          </p:cNvSpPr>
          <p:nvPr>
            <p:ph type="body" idx="1"/>
          </p:nvPr>
        </p:nvSpPr>
        <p:spPr>
          <a:xfrm>
            <a:off x="228600" y="1447800"/>
            <a:ext cx="8686800" cy="5029200"/>
          </a:xfrm>
        </p:spPr>
        <p:txBody>
          <a:bodyPr/>
          <a:lstStyle/>
          <a:p>
            <a:r>
              <a:rPr lang="en-US" b="1" dirty="0">
                <a:latin typeface="Times New Roman" pitchFamily="18" charset="0"/>
                <a:cs typeface="Times New Roman" pitchFamily="18" charset="0"/>
              </a:rPr>
              <a:t>E-mail or Electronic Mail</a:t>
            </a:r>
            <a:r>
              <a:rPr lang="en-US" dirty="0" smtClean="0">
                <a:latin typeface="Times New Roman" pitchFamily="18" charset="0"/>
                <a:cs typeface="Times New Roman" pitchFamily="18" charset="0"/>
              </a:rPr>
              <a:t>: A </a:t>
            </a:r>
            <a:r>
              <a:rPr lang="en-US" dirty="0">
                <a:latin typeface="Times New Roman" pitchFamily="18" charset="0"/>
                <a:cs typeface="Times New Roman" pitchFamily="18" charset="0"/>
              </a:rPr>
              <a:t>service that transports text messages from a sender to one or more receivers via computer</a:t>
            </a:r>
            <a:r>
              <a:rPr lang="en-US" dirty="0" smtClean="0">
                <a:latin typeface="Times New Roman" pitchFamily="18" charset="0"/>
                <a:cs typeface="Times New Roman" pitchFamily="18" charset="0"/>
              </a:rPr>
              <a:t>.</a:t>
            </a:r>
          </a:p>
          <a:p>
            <a:endParaRPr lang="en-US" dirty="0" smtClean="0">
              <a:latin typeface="Times New Roman" pitchFamily="18" charset="0"/>
              <a:cs typeface="Times New Roman" pitchFamily="18" charset="0"/>
            </a:endParaRPr>
          </a:p>
          <a:p>
            <a:r>
              <a:rPr lang="en-US" sz="2500" dirty="0" smtClean="0">
                <a:latin typeface="Times New Roman" pitchFamily="18" charset="0"/>
                <a:cs typeface="Times New Roman" pitchFamily="18" charset="0"/>
              </a:rPr>
              <a:t>Primary means of communication</a:t>
            </a:r>
          </a:p>
          <a:p>
            <a:r>
              <a:rPr lang="en-US" sz="2500" dirty="0" smtClean="0">
                <a:latin typeface="Times New Roman" pitchFamily="18" charset="0"/>
                <a:cs typeface="Times New Roman" pitchFamily="18" charset="0"/>
              </a:rPr>
              <a:t>E-mail accounts</a:t>
            </a:r>
          </a:p>
          <a:p>
            <a:pPr lvl="1"/>
            <a:r>
              <a:rPr lang="en-US" sz="2500" dirty="0" smtClean="0">
                <a:latin typeface="Times New Roman" pitchFamily="18" charset="0"/>
                <a:cs typeface="Times New Roman" pitchFamily="18" charset="0"/>
              </a:rPr>
              <a:t>Client-based</a:t>
            </a:r>
          </a:p>
          <a:p>
            <a:pPr lvl="1"/>
            <a:r>
              <a:rPr lang="en-US" sz="2500" dirty="0" smtClean="0">
                <a:latin typeface="Times New Roman" pitchFamily="18" charset="0"/>
                <a:cs typeface="Times New Roman" pitchFamily="18" charset="0"/>
              </a:rPr>
              <a:t>Web-based</a:t>
            </a:r>
          </a:p>
          <a:p>
            <a:r>
              <a:rPr lang="en-US" sz="2500" dirty="0" smtClean="0">
                <a:latin typeface="Times New Roman" pitchFamily="18" charset="0"/>
                <a:cs typeface="Times New Roman" pitchFamily="18" charset="0"/>
              </a:rPr>
              <a:t>Spam </a:t>
            </a:r>
          </a:p>
          <a:p>
            <a:pPr lvl="1"/>
            <a:r>
              <a:rPr lang="en-US" sz="2500" dirty="0" smtClean="0">
                <a:latin typeface="Times New Roman" pitchFamily="18" charset="0"/>
                <a:cs typeface="Times New Roman" pitchFamily="18" charset="0"/>
              </a:rPr>
              <a:t>Prevention </a:t>
            </a:r>
          </a:p>
          <a:p>
            <a:endParaRPr lang="en-US" dirty="0" smtClean="0"/>
          </a:p>
          <a:p>
            <a:pPr>
              <a:buNone/>
            </a:pPr>
            <a:endParaRPr lang="en-US" dirty="0"/>
          </a:p>
          <a:p>
            <a:endParaRPr lang="en-US" dirty="0"/>
          </a:p>
        </p:txBody>
      </p:sp>
      <p:pic>
        <p:nvPicPr>
          <p:cNvPr id="9" name="Picture 4"/>
          <p:cNvPicPr>
            <a:picLocks noChangeAspect="1" noChangeArrowheads="1"/>
          </p:cNvPicPr>
          <p:nvPr/>
        </p:nvPicPr>
        <p:blipFill>
          <a:blip r:embed="rId2" cstate="print"/>
          <a:srcRect/>
          <a:stretch>
            <a:fillRect/>
          </a:stretch>
        </p:blipFill>
        <p:spPr bwMode="auto">
          <a:xfrm>
            <a:off x="4953000" y="2514600"/>
            <a:ext cx="3962400" cy="3886200"/>
          </a:xfrm>
          <a:prstGeom prst="rect">
            <a:avLst/>
          </a:prstGeom>
          <a:noFill/>
          <a:ln w="9525">
            <a:noFill/>
            <a:miter lim="800000"/>
            <a:headEnd/>
            <a:tailEnd/>
          </a:ln>
        </p:spPr>
      </p:pic>
      <p:sp>
        <p:nvSpPr>
          <p:cNvPr id="5" name="Date Placeholder 4"/>
          <p:cNvSpPr>
            <a:spLocks noGrp="1"/>
          </p:cNvSpPr>
          <p:nvPr>
            <p:ph type="dt" sz="half" idx="10"/>
          </p:nvPr>
        </p:nvSpPr>
        <p:spPr/>
        <p:txBody>
          <a:bodyPr/>
          <a:lstStyle/>
          <a:p>
            <a:fld id="{3A72707D-A844-4886-904E-A800F3F56705}"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47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Effect transition="in" filter="fade">
                                      <p:cBhvr>
                                        <p:cTn id="9"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74638"/>
            <a:ext cx="8305800" cy="868362"/>
          </a:xfrm>
        </p:spPr>
        <p:txBody>
          <a:bodyPr>
            <a:normAutofit/>
          </a:bodyPr>
          <a:lstStyle/>
          <a:p>
            <a:pPr eaLnBrk="1" hangingPunct="1">
              <a:defRPr/>
            </a:pPr>
            <a:r>
              <a:rPr lang="en-US" sz="3200" b="1" dirty="0" smtClean="0">
                <a:solidFill>
                  <a:schemeClr val="tx1"/>
                </a:solidFill>
                <a:latin typeface="Times New Roman" pitchFamily="18" charset="0"/>
                <a:cs typeface="Times New Roman" pitchFamily="18" charset="0"/>
              </a:rPr>
              <a:t>What is spam?</a:t>
            </a:r>
            <a:endParaRPr lang="en-US" sz="3200" b="1" dirty="0">
              <a:solidFill>
                <a:schemeClr val="tx1"/>
              </a:solidFill>
              <a:latin typeface="Times New Roman" pitchFamily="18" charset="0"/>
              <a:cs typeface="Times New Roman" pitchFamily="18" charset="0"/>
            </a:endParaRPr>
          </a:p>
        </p:txBody>
      </p:sp>
      <p:sp>
        <p:nvSpPr>
          <p:cNvPr id="33795" name="Content Placeholder 2"/>
          <p:cNvSpPr>
            <a:spLocks noGrp="1"/>
          </p:cNvSpPr>
          <p:nvPr>
            <p:ph idx="1"/>
          </p:nvPr>
        </p:nvSpPr>
        <p:spPr>
          <a:xfrm>
            <a:off x="228600" y="1219200"/>
            <a:ext cx="8610600" cy="5257800"/>
          </a:xfrm>
        </p:spPr>
        <p:txBody>
          <a:bodyPr/>
          <a:lstStyle/>
          <a:p>
            <a:pPr algn="just" eaLnBrk="1" hangingPunct="1"/>
            <a:r>
              <a:rPr lang="en-US" sz="2500" dirty="0" smtClean="0">
                <a:latin typeface="Times New Roman" pitchFamily="18" charset="0"/>
                <a:cs typeface="Times New Roman" pitchFamily="18" charset="0"/>
              </a:rPr>
              <a:t>Spam also known as junk e-mail refers to  unsolicited message received in your inbox.</a:t>
            </a:r>
          </a:p>
          <a:p>
            <a:pPr algn="just" eaLnBrk="1" hangingPunct="1">
              <a:buNone/>
            </a:pPr>
            <a:endParaRPr lang="en-US" sz="2500" dirty="0" smtClean="0">
              <a:latin typeface="Times New Roman" pitchFamily="18" charset="0"/>
              <a:cs typeface="Times New Roman" pitchFamily="18" charset="0"/>
            </a:endParaRPr>
          </a:p>
          <a:p>
            <a:pPr algn="just" eaLnBrk="1" hangingPunct="1"/>
            <a:r>
              <a:rPr lang="en-US" sz="2500" dirty="0" smtClean="0">
                <a:latin typeface="Times New Roman" pitchFamily="18" charset="0"/>
                <a:cs typeface="Times New Roman" pitchFamily="18" charset="0"/>
              </a:rPr>
              <a:t> Junk e‑mail might include advertisements, fraudulent schemes, pornography, flyers, advertisements and catalogs or legitimate offers. Because it's very inexpensive for marketers to send junk e‑mail, it's not uncommon for people to receive a large amount of it.</a:t>
            </a:r>
          </a:p>
          <a:p>
            <a:pPr eaLnBrk="1" hangingPunct="1"/>
            <a:endParaRPr lang="en-US" dirty="0" smtClean="0"/>
          </a:p>
        </p:txBody>
      </p:sp>
      <p:sp>
        <p:nvSpPr>
          <p:cNvPr id="4" name="Date Placeholder 3"/>
          <p:cNvSpPr>
            <a:spLocks noGrp="1"/>
          </p:cNvSpPr>
          <p:nvPr>
            <p:ph type="dt" sz="half" idx="10"/>
          </p:nvPr>
        </p:nvSpPr>
        <p:spPr/>
        <p:txBody>
          <a:bodyPr/>
          <a:lstStyle/>
          <a:p>
            <a:fld id="{135A91A0-B4CC-4E14-A1A2-8CE2856FEAD2}" type="datetime1">
              <a:rPr lang="en-US" smtClean="0"/>
              <a:t>9/18/2019</a:t>
            </a:fld>
            <a:endParaRPr lang="en-US"/>
          </a:p>
        </p:txBody>
      </p:sp>
      <p:sp>
        <p:nvSpPr>
          <p:cNvPr id="3" name="Footer Placeholder 2"/>
          <p:cNvSpPr>
            <a:spLocks noGrp="1"/>
          </p:cNvSpPr>
          <p:nvPr>
            <p:ph type="ftr" sz="quarter" idx="11"/>
          </p:nvPr>
        </p:nvSpPr>
        <p:spPr/>
        <p:txBody>
          <a:bodyPr/>
          <a:lstStyle/>
          <a:p>
            <a:r>
              <a:rPr lang="en-US" smtClean="0"/>
              <a:t>Asiimwe Paddy Junior</a:t>
            </a:r>
            <a:endParaRPr lang="en-US"/>
          </a:p>
        </p:txBody>
      </p:sp>
      <p:sp>
        <p:nvSpPr>
          <p:cNvPr id="5" name="Slide Number Placeholder 4"/>
          <p:cNvSpPr>
            <a:spLocks noGrp="1"/>
          </p:cNvSpPr>
          <p:nvPr>
            <p:ph type="sldNum" sz="quarter" idx="12"/>
          </p:nvPr>
        </p:nvSpPr>
        <p:spPr/>
        <p:txBody>
          <a:bodyPr/>
          <a:lstStyle/>
          <a:p>
            <a:fld id="{B2ED799F-190B-4690-9AA4-A530F37BEF97}" type="slidenum">
              <a:rPr lang="en-US" smtClean="0"/>
              <a:pPr/>
              <a:t>48</a:t>
            </a:fld>
            <a:endParaRPr lang="en-US"/>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74638"/>
            <a:ext cx="8229600" cy="715962"/>
          </a:xfrm>
        </p:spPr>
        <p:txBody>
          <a:bodyPr>
            <a:normAutofit/>
          </a:bodyPr>
          <a:lstStyle/>
          <a:p>
            <a:pPr eaLnBrk="1" fontAlgn="auto" hangingPunct="1">
              <a:spcAft>
                <a:spcPts val="0"/>
              </a:spcAft>
              <a:defRPr/>
            </a:pPr>
            <a:r>
              <a:rPr lang="en-US" sz="3200" b="1" dirty="0" smtClean="0">
                <a:solidFill>
                  <a:schemeClr val="tx1"/>
                </a:solidFill>
                <a:latin typeface="Times New Roman" pitchFamily="18" charset="0"/>
                <a:cs typeface="Times New Roman" pitchFamily="18" charset="0"/>
              </a:rPr>
              <a:t>Avoiding spam</a:t>
            </a:r>
            <a:endParaRPr lang="en-US" sz="3200" b="1" dirty="0">
              <a:solidFill>
                <a:schemeClr val="tx1"/>
              </a:solidFill>
              <a:latin typeface="Times New Roman" pitchFamily="18" charset="0"/>
              <a:cs typeface="Times New Roman" pitchFamily="18" charset="0"/>
            </a:endParaRPr>
          </a:p>
        </p:txBody>
      </p:sp>
      <p:sp>
        <p:nvSpPr>
          <p:cNvPr id="54274" name="Content Placeholder 1"/>
          <p:cNvSpPr>
            <a:spLocks noGrp="1"/>
          </p:cNvSpPr>
          <p:nvPr>
            <p:ph idx="1"/>
          </p:nvPr>
        </p:nvSpPr>
        <p:spPr>
          <a:xfrm>
            <a:off x="381000" y="1143000"/>
            <a:ext cx="8382000" cy="5410200"/>
          </a:xfrm>
        </p:spPr>
        <p:txBody>
          <a:bodyPr>
            <a:normAutofit/>
          </a:bodyPr>
          <a:lstStyle/>
          <a:p>
            <a:pPr marL="548640" indent="-411480" eaLnBrk="1" fontAlgn="auto" hangingPunct="1">
              <a:spcAft>
                <a:spcPts val="0"/>
              </a:spcAft>
              <a:buClr>
                <a:schemeClr val="tx1">
                  <a:shade val="95000"/>
                </a:schemeClr>
              </a:buClr>
              <a:buFont typeface="Wingdings 2"/>
              <a:buChar char=""/>
              <a:defRPr/>
            </a:pPr>
            <a:r>
              <a:rPr lang="en-US" sz="2500" dirty="0" smtClean="0">
                <a:latin typeface="Times New Roman" pitchFamily="18" charset="0"/>
                <a:cs typeface="Times New Roman" pitchFamily="18" charset="0"/>
              </a:rPr>
              <a:t>Don’t volunteer to receive email</a:t>
            </a:r>
          </a:p>
          <a:p>
            <a:pPr marL="548640" indent="-411480" eaLnBrk="1" fontAlgn="auto" hangingPunct="1">
              <a:spcAft>
                <a:spcPts val="0"/>
              </a:spcAft>
              <a:buClr>
                <a:schemeClr val="tx1">
                  <a:shade val="95000"/>
                </a:schemeClr>
              </a:buClr>
              <a:buFont typeface="Wingdings 2"/>
              <a:buChar char=""/>
              <a:defRPr/>
            </a:pPr>
            <a:r>
              <a:rPr lang="en-US" sz="2500" dirty="0" smtClean="0">
                <a:latin typeface="Times New Roman" pitchFamily="18" charset="0"/>
                <a:cs typeface="Times New Roman" pitchFamily="18" charset="0"/>
              </a:rPr>
              <a:t>Don’t give email to anyone unless you know them</a:t>
            </a:r>
          </a:p>
          <a:p>
            <a:pPr marL="548640" indent="-411480" eaLnBrk="1" fontAlgn="auto" hangingPunct="1">
              <a:spcAft>
                <a:spcPts val="0"/>
              </a:spcAft>
              <a:buClr>
                <a:schemeClr val="tx1">
                  <a:shade val="95000"/>
                </a:schemeClr>
              </a:buClr>
              <a:buFont typeface="Wingdings 2"/>
              <a:buChar char=""/>
              <a:defRPr/>
            </a:pPr>
            <a:r>
              <a:rPr lang="en-US" sz="2500" dirty="0" smtClean="0">
                <a:latin typeface="Times New Roman" pitchFamily="18" charset="0"/>
                <a:cs typeface="Times New Roman" pitchFamily="18" charset="0"/>
              </a:rPr>
              <a:t>Don’t publish email on website</a:t>
            </a:r>
          </a:p>
          <a:p>
            <a:pPr marL="548640" indent="-411480" eaLnBrk="1" fontAlgn="auto" hangingPunct="1">
              <a:spcAft>
                <a:spcPts val="0"/>
              </a:spcAft>
              <a:buClr>
                <a:schemeClr val="tx1">
                  <a:shade val="95000"/>
                </a:schemeClr>
              </a:buClr>
              <a:buFont typeface="Wingdings 2"/>
              <a:buChar char=""/>
              <a:defRPr/>
            </a:pPr>
            <a:r>
              <a:rPr lang="en-US" sz="2500" dirty="0" smtClean="0">
                <a:latin typeface="Times New Roman" pitchFamily="18" charset="0"/>
                <a:cs typeface="Times New Roman" pitchFamily="18" charset="0"/>
              </a:rPr>
              <a:t>Keep multiple email addresses</a:t>
            </a:r>
          </a:p>
          <a:p>
            <a:pPr marL="548640" indent="-411480" eaLnBrk="1" fontAlgn="auto" hangingPunct="1">
              <a:spcAft>
                <a:spcPts val="0"/>
              </a:spcAft>
              <a:buClr>
                <a:schemeClr val="tx1">
                  <a:shade val="95000"/>
                </a:schemeClr>
              </a:buClr>
              <a:buFont typeface="Wingdings 2"/>
              <a:buChar char=""/>
              <a:defRPr/>
            </a:pPr>
            <a:r>
              <a:rPr lang="en-US" sz="2500" dirty="0" smtClean="0">
                <a:latin typeface="Times New Roman" pitchFamily="18" charset="0"/>
                <a:cs typeface="Times New Roman" pitchFamily="18" charset="0"/>
              </a:rPr>
              <a:t>Don’t respond to unsolicited email</a:t>
            </a:r>
          </a:p>
          <a:p>
            <a:pPr marL="548640" indent="-411480" eaLnBrk="1" fontAlgn="auto" hangingPunct="1">
              <a:spcAft>
                <a:spcPts val="0"/>
              </a:spcAft>
              <a:buClr>
                <a:schemeClr val="tx1">
                  <a:shade val="95000"/>
                </a:schemeClr>
              </a:buClr>
              <a:buFont typeface="Wingdings 2"/>
              <a:buChar char=""/>
              <a:defRPr/>
            </a:pPr>
            <a:r>
              <a:rPr lang="en-US" sz="2500" dirty="0" smtClean="0">
                <a:latin typeface="Times New Roman" pitchFamily="18" charset="0"/>
                <a:cs typeface="Times New Roman" pitchFamily="18" charset="0"/>
              </a:rPr>
              <a:t>Never ask to be removed from a spammer’s list</a:t>
            </a:r>
          </a:p>
          <a:p>
            <a:pPr marL="548640" indent="-411480" eaLnBrk="1" fontAlgn="auto" hangingPunct="1">
              <a:spcAft>
                <a:spcPts val="0"/>
              </a:spcAft>
              <a:buClr>
                <a:schemeClr val="tx1">
                  <a:shade val="95000"/>
                </a:schemeClr>
              </a:buClr>
              <a:buFont typeface="Wingdings 2"/>
              <a:buChar char=""/>
              <a:defRPr/>
            </a:pPr>
            <a:r>
              <a:rPr lang="en-US" sz="2500" dirty="0" smtClean="0">
                <a:latin typeface="Times New Roman" pitchFamily="18" charset="0"/>
                <a:cs typeface="Times New Roman" pitchFamily="18" charset="0"/>
              </a:rPr>
              <a:t>Never buy anything from spammer</a:t>
            </a:r>
          </a:p>
          <a:p>
            <a:pPr marL="548640" indent="-411480" eaLnBrk="1" fontAlgn="auto" hangingPunct="1">
              <a:spcAft>
                <a:spcPts val="0"/>
              </a:spcAft>
              <a:buClr>
                <a:schemeClr val="tx1">
                  <a:shade val="95000"/>
                </a:schemeClr>
              </a:buClr>
              <a:buFont typeface="Wingdings 2"/>
              <a:buChar char=""/>
              <a:defRPr/>
            </a:pPr>
            <a:r>
              <a:rPr lang="en-US" sz="2500" dirty="0" smtClean="0">
                <a:latin typeface="Times New Roman" pitchFamily="18" charset="0"/>
                <a:cs typeface="Times New Roman" pitchFamily="18" charset="0"/>
              </a:rPr>
              <a:t>Using a second email when posting newsgroups</a:t>
            </a:r>
          </a:p>
          <a:p>
            <a:pPr marL="548640" indent="-411480" eaLnBrk="1" fontAlgn="auto" hangingPunct="1">
              <a:spcAft>
                <a:spcPts val="0"/>
              </a:spcAft>
              <a:buClr>
                <a:schemeClr val="tx1">
                  <a:shade val="95000"/>
                </a:schemeClr>
              </a:buClr>
              <a:buFont typeface="Wingdings 2"/>
              <a:buChar char=""/>
              <a:defRPr/>
            </a:pPr>
            <a:r>
              <a:rPr lang="en-US" sz="2500" dirty="0" smtClean="0">
                <a:latin typeface="Times New Roman" pitchFamily="18" charset="0"/>
                <a:cs typeface="Times New Roman" pitchFamily="18" charset="0"/>
              </a:rPr>
              <a:t>Use spam filter</a:t>
            </a:r>
          </a:p>
          <a:p>
            <a:pPr marL="548640" indent="-411480" eaLnBrk="1" fontAlgn="auto" hangingPunct="1">
              <a:spcAft>
                <a:spcPts val="0"/>
              </a:spcAft>
              <a:buClr>
                <a:schemeClr val="tx1">
                  <a:shade val="95000"/>
                </a:schemeClr>
              </a:buClr>
              <a:buFont typeface="Wingdings 2"/>
              <a:buChar char=""/>
              <a:defRPr/>
            </a:pPr>
            <a:r>
              <a:rPr lang="en-US" sz="2500" dirty="0" smtClean="0">
                <a:latin typeface="Times New Roman" pitchFamily="18" charset="0"/>
                <a:cs typeface="Times New Roman" pitchFamily="18" charset="0"/>
              </a:rPr>
              <a:t>etc</a:t>
            </a:r>
          </a:p>
          <a:p>
            <a:pPr marL="548640" indent="-411480" eaLnBrk="1" fontAlgn="auto" hangingPunct="1">
              <a:spcAft>
                <a:spcPts val="0"/>
              </a:spcAft>
              <a:buClr>
                <a:schemeClr val="tx1">
                  <a:shade val="95000"/>
                </a:schemeClr>
              </a:buClr>
              <a:buNone/>
              <a:defRPr/>
            </a:pPr>
            <a:endParaRPr lang="en-US" dirty="0" smtClean="0"/>
          </a:p>
          <a:p>
            <a:pPr marL="548640" indent="-411480" eaLnBrk="1" fontAlgn="auto" hangingPunct="1">
              <a:spcAft>
                <a:spcPts val="0"/>
              </a:spcAft>
              <a:buClr>
                <a:schemeClr val="tx1">
                  <a:shade val="95000"/>
                </a:schemeClr>
              </a:buClr>
              <a:buFont typeface="Wingdings 2"/>
              <a:buChar char=""/>
              <a:defRPr/>
            </a:pPr>
            <a:endParaRPr lang="en-US" dirty="0" smtClean="0"/>
          </a:p>
        </p:txBody>
      </p:sp>
      <p:sp>
        <p:nvSpPr>
          <p:cNvPr id="4" name="Date Placeholder 3"/>
          <p:cNvSpPr>
            <a:spLocks noGrp="1"/>
          </p:cNvSpPr>
          <p:nvPr>
            <p:ph type="dt" sz="half" idx="10"/>
          </p:nvPr>
        </p:nvSpPr>
        <p:spPr/>
        <p:txBody>
          <a:bodyPr/>
          <a:lstStyle/>
          <a:p>
            <a:fld id="{2E2FE6DD-9951-4841-90F2-3E1521F9AD00}"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5" name="Slide Number Placeholder 4"/>
          <p:cNvSpPr>
            <a:spLocks noGrp="1"/>
          </p:cNvSpPr>
          <p:nvPr>
            <p:ph type="sldNum" sz="quarter" idx="12"/>
          </p:nvPr>
        </p:nvSpPr>
        <p:spPr/>
        <p:txBody>
          <a:bodyPr/>
          <a:lstStyle/>
          <a:p>
            <a:fld id="{B2ED799F-190B-4690-9AA4-A530F37BEF97}" type="slidenum">
              <a:rPr lang="en-US" smtClean="0"/>
              <a:pPr/>
              <a:t>49</a:t>
            </a:fld>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Date Placeholder 2"/>
          <p:cNvSpPr>
            <a:spLocks noGrp="1"/>
          </p:cNvSpPr>
          <p:nvPr>
            <p:ph type="dt" sz="half" idx="10"/>
          </p:nvPr>
        </p:nvSpPr>
        <p:spPr/>
        <p:txBody>
          <a:bodyPr/>
          <a:lstStyle/>
          <a:p>
            <a:fld id="{38B36ED9-4D57-480D-B302-8B7FB282972E}" type="datetime1">
              <a:rPr lang="en-US" smtClean="0"/>
              <a:t>9/18/2019</a:t>
            </a:fld>
            <a:endParaRPr lang="en-US"/>
          </a:p>
        </p:txBody>
      </p:sp>
      <p:pic>
        <p:nvPicPr>
          <p:cNvPr id="5" name="Content Placeholder 4"/>
          <p:cNvPicPr>
            <a:picLocks noGrp="1" noChangeAspect="1"/>
          </p:cNvPicPr>
          <p:nvPr>
            <p:ph sz="quarter" idx="1"/>
          </p:nvPr>
        </p:nvPicPr>
        <p:blipFill>
          <a:blip r:embed="rId2"/>
          <a:stretch>
            <a:fillRect/>
          </a:stretch>
        </p:blipFill>
        <p:spPr>
          <a:xfrm>
            <a:off x="0" y="274638"/>
            <a:ext cx="9143999" cy="6392862"/>
          </a:xfrm>
          <a:prstGeom prst="rect">
            <a:avLst/>
          </a:prstGeom>
        </p:spPr>
      </p:pic>
      <p:sp>
        <p:nvSpPr>
          <p:cNvPr id="4" name="Footer Placeholder 3"/>
          <p:cNvSpPr>
            <a:spLocks noGrp="1"/>
          </p:cNvSpPr>
          <p:nvPr>
            <p:ph type="ftr" sz="quarter" idx="11"/>
          </p:nvPr>
        </p:nvSpPr>
        <p:spPr/>
        <p:txBody>
          <a:bodyPr/>
          <a:lstStyle/>
          <a:p>
            <a:r>
              <a:rPr lang="en-US" smtClean="0"/>
              <a:t>Asiimwe Paddy Junior</a:t>
            </a:r>
            <a:endParaRPr lang="en-US"/>
          </a:p>
        </p:txBody>
      </p:sp>
      <p:sp>
        <p:nvSpPr>
          <p:cNvPr id="6" name="Slide Number Placeholder 5"/>
          <p:cNvSpPr>
            <a:spLocks noGrp="1"/>
          </p:cNvSpPr>
          <p:nvPr>
            <p:ph type="sldNum" sz="quarter" idx="12"/>
          </p:nvPr>
        </p:nvSpPr>
        <p:spPr/>
        <p:txBody>
          <a:bodyPr/>
          <a:lstStyle/>
          <a:p>
            <a:fld id="{B2ED799F-190B-4690-9AA4-A530F37BEF97}" type="slidenum">
              <a:rPr lang="en-US" smtClean="0"/>
              <a:pPr/>
              <a:t>5</a:t>
            </a:fld>
            <a:endParaRPr lang="en-US"/>
          </a:p>
        </p:txBody>
      </p:sp>
    </p:spTree>
    <p:extLst>
      <p:ext uri="{BB962C8B-B14F-4D97-AF65-F5344CB8AC3E}">
        <p14:creationId xmlns:p14="http://schemas.microsoft.com/office/powerpoint/2010/main" val="37276842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2"/>
          <p:cNvSpPr>
            <a:spLocks noGrp="1" noChangeArrowheads="1"/>
          </p:cNvSpPr>
          <p:nvPr>
            <p:ph type="title"/>
          </p:nvPr>
        </p:nvSpPr>
        <p:spPr>
          <a:xfrm>
            <a:off x="304800" y="274638"/>
            <a:ext cx="8382000" cy="1020762"/>
          </a:xfrm>
        </p:spPr>
        <p:txBody>
          <a:bodyPr>
            <a:normAutofit fontScale="90000"/>
          </a:bodyPr>
          <a:lstStyle/>
          <a:p>
            <a:r>
              <a:rPr lang="en-US" sz="3600" b="1" dirty="0" smtClean="0">
                <a:solidFill>
                  <a:schemeClr val="tx1"/>
                </a:solidFill>
                <a:latin typeface="Times New Roman" pitchFamily="18" charset="0"/>
                <a:cs typeface="Times New Roman" pitchFamily="18" charset="0"/>
              </a:rPr>
              <a:t>Capabilities of the Internet</a:t>
            </a:r>
            <a:r>
              <a:rPr lang="en-US" sz="3900" b="1" dirty="0">
                <a:solidFill>
                  <a:schemeClr val="tx1"/>
                </a:solidFill>
                <a:latin typeface="Times New Roman" pitchFamily="18" charset="0"/>
                <a:cs typeface="Times New Roman" pitchFamily="18" charset="0"/>
              </a:rPr>
              <a:t/>
            </a:r>
            <a:br>
              <a:rPr lang="en-US" sz="3900" b="1" dirty="0">
                <a:solidFill>
                  <a:schemeClr val="tx1"/>
                </a:solidFill>
                <a:latin typeface="Times New Roman" pitchFamily="18" charset="0"/>
                <a:cs typeface="Times New Roman" pitchFamily="18" charset="0"/>
              </a:rPr>
            </a:br>
            <a:r>
              <a:rPr lang="en-US" sz="2800" b="1" i="1" dirty="0">
                <a:solidFill>
                  <a:schemeClr val="tx1"/>
                </a:solidFill>
                <a:latin typeface="Times New Roman" pitchFamily="18" charset="0"/>
                <a:cs typeface="Times New Roman" pitchFamily="18" charset="0"/>
              </a:rPr>
              <a:t>Communications Capabilities</a:t>
            </a:r>
          </a:p>
        </p:txBody>
      </p:sp>
      <p:sp>
        <p:nvSpPr>
          <p:cNvPr id="138243" name="Rectangle 3"/>
          <p:cNvSpPr>
            <a:spLocks noGrp="1" noChangeArrowheads="1"/>
          </p:cNvSpPr>
          <p:nvPr>
            <p:ph type="body" idx="1"/>
          </p:nvPr>
        </p:nvSpPr>
        <p:spPr>
          <a:xfrm>
            <a:off x="228600" y="1447800"/>
            <a:ext cx="8686800" cy="5029200"/>
          </a:xfrm>
        </p:spPr>
        <p:txBody>
          <a:bodyPr/>
          <a:lstStyle/>
          <a:p>
            <a:r>
              <a:rPr lang="en-US" b="1" dirty="0" smtClean="0">
                <a:latin typeface="Times New Roman" pitchFamily="18" charset="0"/>
                <a:cs typeface="Times New Roman" pitchFamily="18" charset="0"/>
              </a:rPr>
              <a:t>Mailing </a:t>
            </a:r>
            <a:r>
              <a:rPr lang="en-US" b="1" dirty="0">
                <a:latin typeface="Times New Roman" pitchFamily="18" charset="0"/>
                <a:cs typeface="Times New Roman" pitchFamily="18" charset="0"/>
              </a:rPr>
              <a:t>Lists:</a:t>
            </a:r>
            <a:r>
              <a:rPr lang="en-US" dirty="0">
                <a:latin typeface="Times New Roman" pitchFamily="18" charset="0"/>
                <a:cs typeface="Times New Roman" pitchFamily="18" charset="0"/>
              </a:rPr>
              <a:t> Each mailing list has subscribers who receive messages as part of an ongoing discussion of the list’s topic</a:t>
            </a:r>
            <a:r>
              <a:rPr lang="en-US" dirty="0" smtClean="0">
                <a:latin typeface="Times New Roman" pitchFamily="18" charset="0"/>
                <a:cs typeface="Times New Roman" pitchFamily="18" charset="0"/>
              </a:rPr>
              <a:t>.</a:t>
            </a:r>
          </a:p>
          <a:p>
            <a:pPr>
              <a:buNone/>
            </a:pPr>
            <a:endParaRPr lang="en-US" dirty="0">
              <a:latin typeface="Times New Roman" pitchFamily="18" charset="0"/>
              <a:cs typeface="Times New Roman" pitchFamily="18" charset="0"/>
            </a:endParaRPr>
          </a:p>
          <a:p>
            <a:pPr lvl="1"/>
            <a:r>
              <a:rPr lang="en-US" b="1" dirty="0">
                <a:latin typeface="Times New Roman" pitchFamily="18" charset="0"/>
                <a:cs typeface="Times New Roman" pitchFamily="18" charset="0"/>
              </a:rPr>
              <a:t>Moderated: </a:t>
            </a:r>
            <a:r>
              <a:rPr lang="en-US" dirty="0">
                <a:latin typeface="Times New Roman" pitchFamily="18" charset="0"/>
                <a:cs typeface="Times New Roman" pitchFamily="18" charset="0"/>
              </a:rPr>
              <a:t>A mailing list in which the messages are first screened by an individual to determine their suitability given the purpose of the list</a:t>
            </a:r>
            <a:r>
              <a:rPr lang="en-US" dirty="0" smtClean="0"/>
              <a:t>.</a:t>
            </a:r>
          </a:p>
          <a:p>
            <a:pPr lvl="1"/>
            <a:endParaRPr lang="en-US" dirty="0" smtClean="0"/>
          </a:p>
          <a:p>
            <a:r>
              <a:rPr lang="en-US" b="1" dirty="0" smtClean="0">
                <a:latin typeface="Times New Roman" pitchFamily="18" charset="0"/>
                <a:cs typeface="Times New Roman" pitchFamily="18" charset="0"/>
              </a:rPr>
              <a:t>Newsgroups:</a:t>
            </a:r>
            <a:r>
              <a:rPr lang="en-US" dirty="0" smtClean="0">
                <a:latin typeface="Times New Roman" pitchFamily="18" charset="0"/>
                <a:cs typeface="Times New Roman" pitchFamily="18" charset="0"/>
              </a:rPr>
              <a:t> Worldwide discussion areas where notices can be posted for anyone to view.</a:t>
            </a:r>
          </a:p>
          <a:p>
            <a:pPr lvl="1"/>
            <a:endParaRPr lang="en-US" dirty="0"/>
          </a:p>
        </p:txBody>
      </p:sp>
      <p:sp>
        <p:nvSpPr>
          <p:cNvPr id="4" name="Date Placeholder 3"/>
          <p:cNvSpPr>
            <a:spLocks noGrp="1"/>
          </p:cNvSpPr>
          <p:nvPr>
            <p:ph type="dt" sz="half" idx="10"/>
          </p:nvPr>
        </p:nvSpPr>
        <p:spPr/>
        <p:txBody>
          <a:bodyPr/>
          <a:lstStyle/>
          <a:p>
            <a:fld id="{0A6C164C-338D-4E36-BBA1-A4FD163443B3}"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50</a:t>
            </a:fld>
            <a:endParaRPr lang="en-US"/>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2"/>
          <p:cNvSpPr>
            <a:spLocks noGrp="1" noChangeArrowheads="1"/>
          </p:cNvSpPr>
          <p:nvPr>
            <p:ph type="title"/>
          </p:nvPr>
        </p:nvSpPr>
        <p:spPr>
          <a:xfrm>
            <a:off x="228600" y="274638"/>
            <a:ext cx="8458200" cy="1020762"/>
          </a:xfrm>
        </p:spPr>
        <p:txBody>
          <a:bodyPr>
            <a:normAutofit fontScale="90000"/>
          </a:bodyPr>
          <a:lstStyle/>
          <a:p>
            <a:r>
              <a:rPr lang="en-US" sz="3600" b="1" dirty="0" smtClean="0">
                <a:solidFill>
                  <a:schemeClr val="tx1"/>
                </a:solidFill>
                <a:latin typeface="Times New Roman" pitchFamily="18" charset="0"/>
                <a:cs typeface="Times New Roman" pitchFamily="18" charset="0"/>
              </a:rPr>
              <a:t>Capabilities of the Internet</a:t>
            </a:r>
            <a:r>
              <a:rPr lang="en-US" b="1" dirty="0" smtClean="0">
                <a:solidFill>
                  <a:schemeClr val="tx1"/>
                </a:solidFill>
                <a:latin typeface="Times New Roman" pitchFamily="18" charset="0"/>
                <a:cs typeface="Times New Roman" pitchFamily="18" charset="0"/>
              </a:rPr>
              <a:t/>
            </a:r>
            <a:br>
              <a:rPr lang="en-US" b="1" dirty="0" smtClean="0">
                <a:solidFill>
                  <a:schemeClr val="tx1"/>
                </a:solidFill>
                <a:latin typeface="Times New Roman" pitchFamily="18" charset="0"/>
                <a:cs typeface="Times New Roman" pitchFamily="18" charset="0"/>
              </a:rPr>
            </a:br>
            <a:r>
              <a:rPr lang="en-US" sz="2800" b="1" i="1" dirty="0">
                <a:solidFill>
                  <a:schemeClr val="tx1"/>
                </a:solidFill>
                <a:latin typeface="Times New Roman" pitchFamily="18" charset="0"/>
                <a:cs typeface="Times New Roman" pitchFamily="18" charset="0"/>
              </a:rPr>
              <a:t>Shop, Buy, and Sell</a:t>
            </a:r>
          </a:p>
        </p:txBody>
      </p:sp>
      <p:sp>
        <p:nvSpPr>
          <p:cNvPr id="147459" name="Rectangle 3"/>
          <p:cNvSpPr>
            <a:spLocks noGrp="1" noChangeArrowheads="1"/>
          </p:cNvSpPr>
          <p:nvPr>
            <p:ph type="body" idx="1"/>
          </p:nvPr>
        </p:nvSpPr>
        <p:spPr>
          <a:xfrm>
            <a:off x="533400" y="1447800"/>
            <a:ext cx="8153400" cy="5029200"/>
          </a:xfrm>
        </p:spPr>
        <p:txBody>
          <a:bodyPr/>
          <a:lstStyle/>
          <a:p>
            <a:r>
              <a:rPr lang="en-US" b="1" dirty="0"/>
              <a:t>Electronic Commerce/e-commerce:</a:t>
            </a:r>
            <a:r>
              <a:rPr lang="en-US" dirty="0"/>
              <a:t> Conducting commercial activities on the Internet.</a:t>
            </a:r>
          </a:p>
        </p:txBody>
      </p:sp>
      <p:sp>
        <p:nvSpPr>
          <p:cNvPr id="4" name="Date Placeholder 3"/>
          <p:cNvSpPr>
            <a:spLocks noGrp="1"/>
          </p:cNvSpPr>
          <p:nvPr>
            <p:ph type="dt" sz="half" idx="10"/>
          </p:nvPr>
        </p:nvSpPr>
        <p:spPr/>
        <p:txBody>
          <a:bodyPr/>
          <a:lstStyle/>
          <a:p>
            <a:fld id="{BA8B2E60-42A1-4101-AFFA-6E57C7E57AA6}"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51</a:t>
            </a:fld>
            <a:endParaRPr lang="en-US"/>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81000" y="274638"/>
            <a:ext cx="8305800" cy="944562"/>
          </a:xfrm>
        </p:spPr>
        <p:txBody>
          <a:bodyPr>
            <a:normAutofit/>
          </a:bodyPr>
          <a:lstStyle/>
          <a:p>
            <a:pPr eaLnBrk="1" fontAlgn="auto" hangingPunct="1">
              <a:spcAft>
                <a:spcPts val="0"/>
              </a:spcAft>
              <a:defRPr/>
            </a:pPr>
            <a:r>
              <a:rPr lang="en-US" sz="3200" b="1" dirty="0" smtClean="0">
                <a:solidFill>
                  <a:schemeClr val="tx1"/>
                </a:solidFill>
                <a:latin typeface="Times New Roman" pitchFamily="18" charset="0"/>
                <a:cs typeface="Times New Roman" pitchFamily="18" charset="0"/>
              </a:rPr>
              <a:t>Cookies</a:t>
            </a:r>
            <a:endParaRPr lang="en-US" sz="3200" b="1" dirty="0">
              <a:solidFill>
                <a:schemeClr val="tx1"/>
              </a:solidFill>
              <a:latin typeface="Times New Roman" pitchFamily="18" charset="0"/>
              <a:cs typeface="Times New Roman" pitchFamily="18" charset="0"/>
            </a:endParaRPr>
          </a:p>
        </p:txBody>
      </p:sp>
      <p:sp>
        <p:nvSpPr>
          <p:cNvPr id="39939" name="Content Placeholder 1"/>
          <p:cNvSpPr>
            <a:spLocks noGrp="1"/>
          </p:cNvSpPr>
          <p:nvPr>
            <p:ph idx="1"/>
          </p:nvPr>
        </p:nvSpPr>
        <p:spPr>
          <a:xfrm>
            <a:off x="228600" y="1447800"/>
            <a:ext cx="8458200" cy="4876800"/>
          </a:xfrm>
        </p:spPr>
        <p:txBody>
          <a:bodyPr/>
          <a:lstStyle/>
          <a:p>
            <a:pPr eaLnBrk="1" hangingPunct="1"/>
            <a:r>
              <a:rPr lang="en-US" sz="2500" dirty="0" smtClean="0">
                <a:latin typeface="Times New Roman" pitchFamily="18" charset="0"/>
                <a:cs typeface="Times New Roman" pitchFamily="18" charset="0"/>
              </a:rPr>
              <a:t>Text files stored on client computers when visiting Web sites</a:t>
            </a:r>
          </a:p>
          <a:p>
            <a:pPr eaLnBrk="1" hangingPunct="1"/>
            <a:r>
              <a:rPr lang="en-US" sz="2500" dirty="0" smtClean="0">
                <a:latin typeface="Times New Roman" pitchFamily="18" charset="0"/>
                <a:cs typeface="Times New Roman" pitchFamily="18" charset="0"/>
              </a:rPr>
              <a:t>Used on return visits to Web sites</a:t>
            </a:r>
          </a:p>
          <a:p>
            <a:pPr eaLnBrk="1" hangingPunct="1"/>
            <a:r>
              <a:rPr lang="en-US" sz="2500" dirty="0" smtClean="0">
                <a:latin typeface="Times New Roman" pitchFamily="18" charset="0"/>
                <a:cs typeface="Times New Roman" pitchFamily="18" charset="0"/>
              </a:rPr>
              <a:t>Unique ID number</a:t>
            </a:r>
          </a:p>
          <a:p>
            <a:pPr eaLnBrk="1" hangingPunct="1"/>
            <a:r>
              <a:rPr lang="en-US" sz="2500" dirty="0" smtClean="0">
                <a:latin typeface="Times New Roman" pitchFamily="18" charset="0"/>
                <a:cs typeface="Times New Roman" pitchFamily="18" charset="0"/>
              </a:rPr>
              <a:t>Personal information  remembered</a:t>
            </a:r>
          </a:p>
          <a:p>
            <a:pPr eaLnBrk="1" hangingPunct="1"/>
            <a:r>
              <a:rPr lang="en-US" sz="2500" dirty="0" smtClean="0">
                <a:latin typeface="Times New Roman" pitchFamily="18" charset="0"/>
                <a:cs typeface="Times New Roman" pitchFamily="18" charset="0"/>
              </a:rPr>
              <a:t>Privacy risk</a:t>
            </a:r>
          </a:p>
          <a:p>
            <a:pPr lvl="1" eaLnBrk="1" hangingPunct="1"/>
            <a:r>
              <a:rPr lang="en-US" sz="2500" dirty="0" smtClean="0">
                <a:latin typeface="Times New Roman" pitchFamily="18" charset="0"/>
                <a:cs typeface="Times New Roman" pitchFamily="18" charset="0"/>
              </a:rPr>
              <a:t>Selling information</a:t>
            </a:r>
          </a:p>
          <a:p>
            <a:pPr eaLnBrk="1" hangingPunct="1"/>
            <a:endParaRPr lang="en-US" dirty="0" smtClean="0"/>
          </a:p>
        </p:txBody>
      </p:sp>
      <p:pic>
        <p:nvPicPr>
          <p:cNvPr id="6" name="Picture 4"/>
          <p:cNvPicPr>
            <a:picLocks noChangeAspect="1" noChangeArrowheads="1"/>
          </p:cNvPicPr>
          <p:nvPr/>
        </p:nvPicPr>
        <p:blipFill>
          <a:blip r:embed="rId2" cstate="print"/>
          <a:srcRect l="13596" t="12502" r="36473" b="15251"/>
          <a:stretch>
            <a:fillRect/>
          </a:stretch>
        </p:blipFill>
        <p:spPr bwMode="auto">
          <a:xfrm>
            <a:off x="5562600" y="2286000"/>
            <a:ext cx="3300413" cy="3398838"/>
          </a:xfrm>
          <a:prstGeom prst="rect">
            <a:avLst/>
          </a:prstGeom>
          <a:noFill/>
          <a:ln w="9525">
            <a:solidFill>
              <a:schemeClr val="tx1"/>
            </a:solidFill>
            <a:miter lim="800000"/>
            <a:headEnd/>
            <a:tailEnd/>
          </a:ln>
        </p:spPr>
      </p:pic>
      <p:sp>
        <p:nvSpPr>
          <p:cNvPr id="5" name="Date Placeholder 4"/>
          <p:cNvSpPr>
            <a:spLocks noGrp="1"/>
          </p:cNvSpPr>
          <p:nvPr>
            <p:ph type="dt" sz="half" idx="10"/>
          </p:nvPr>
        </p:nvSpPr>
        <p:spPr/>
        <p:txBody>
          <a:bodyPr/>
          <a:lstStyle/>
          <a:p>
            <a:fld id="{8FB96FBB-D9A9-43C6-AD46-A968E2C00FDB}"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4" name="Slide Number Placeholder 3"/>
          <p:cNvSpPr>
            <a:spLocks noGrp="1"/>
          </p:cNvSpPr>
          <p:nvPr>
            <p:ph type="sldNum" sz="quarter" idx="12"/>
          </p:nvPr>
        </p:nvSpPr>
        <p:spPr/>
        <p:txBody>
          <a:bodyPr/>
          <a:lstStyle/>
          <a:p>
            <a:fld id="{B2ED799F-190B-4690-9AA4-A530F37BEF97}" type="slidenum">
              <a:rPr lang="en-US" smtClean="0"/>
              <a:pPr/>
              <a:t>52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Bottom)">
                                      <p:cBhvr>
                                        <p:cTn id="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28600" y="274638"/>
            <a:ext cx="8458200" cy="944562"/>
          </a:xfrm>
        </p:spPr>
        <p:txBody>
          <a:bodyPr>
            <a:normAutofit/>
          </a:bodyPr>
          <a:lstStyle/>
          <a:p>
            <a:pPr eaLnBrk="1" fontAlgn="auto" hangingPunct="1">
              <a:spcAft>
                <a:spcPts val="0"/>
              </a:spcAft>
              <a:defRPr/>
            </a:pPr>
            <a:r>
              <a:rPr lang="en-US" sz="3200" b="1" dirty="0" smtClean="0">
                <a:solidFill>
                  <a:schemeClr val="tx1"/>
                </a:solidFill>
                <a:latin typeface="Times New Roman" pitchFamily="18" charset="0"/>
                <a:cs typeface="Times New Roman" pitchFamily="18" charset="0"/>
              </a:rPr>
              <a:t>Web Entertainment</a:t>
            </a:r>
            <a:endParaRPr lang="en-US" sz="3200" b="1" dirty="0">
              <a:solidFill>
                <a:schemeClr val="tx1"/>
              </a:solidFill>
              <a:latin typeface="Times New Roman" pitchFamily="18" charset="0"/>
              <a:cs typeface="Times New Roman" pitchFamily="18" charset="0"/>
            </a:endParaRPr>
          </a:p>
        </p:txBody>
      </p:sp>
      <p:sp>
        <p:nvSpPr>
          <p:cNvPr id="40963" name="Content Placeholder 1"/>
          <p:cNvSpPr>
            <a:spLocks noGrp="1"/>
          </p:cNvSpPr>
          <p:nvPr>
            <p:ph idx="1"/>
          </p:nvPr>
        </p:nvSpPr>
        <p:spPr>
          <a:xfrm>
            <a:off x="457200" y="1447800"/>
            <a:ext cx="8229600" cy="4572000"/>
          </a:xfrm>
        </p:spPr>
        <p:txBody>
          <a:bodyPr/>
          <a:lstStyle/>
          <a:p>
            <a:pPr eaLnBrk="1" hangingPunct="1"/>
            <a:r>
              <a:rPr lang="en-US" dirty="0" smtClean="0">
                <a:latin typeface="Times New Roman" pitchFamily="18" charset="0"/>
                <a:cs typeface="Times New Roman" pitchFamily="18" charset="0"/>
              </a:rPr>
              <a:t>Multimedia:</a:t>
            </a:r>
          </a:p>
          <a:p>
            <a:pPr lvl="1" eaLnBrk="1" hangingPunct="1"/>
            <a:r>
              <a:rPr lang="en-US" dirty="0" smtClean="0">
                <a:latin typeface="Times New Roman" pitchFamily="18" charset="0"/>
                <a:cs typeface="Times New Roman" pitchFamily="18" charset="0"/>
              </a:rPr>
              <a:t>Involves forms of media and text graphics, Audio, and Video.</a:t>
            </a:r>
            <a:endParaRPr lang="en-US" dirty="0" smtClean="0">
              <a:solidFill>
                <a:srgbClr val="FFFBDD"/>
              </a:solidFill>
              <a:latin typeface="Times New Roman" pitchFamily="18" charset="0"/>
              <a:cs typeface="Times New Roman" pitchFamily="18" charset="0"/>
            </a:endParaRPr>
          </a:p>
          <a:p>
            <a:pPr lvl="1" eaLnBrk="1" hangingPunct="1"/>
            <a:r>
              <a:rPr lang="en-US" dirty="0" smtClean="0">
                <a:latin typeface="Times New Roman" pitchFamily="18" charset="0"/>
                <a:cs typeface="Times New Roman" pitchFamily="18" charset="0"/>
              </a:rPr>
              <a:t>Streaming audio and video</a:t>
            </a:r>
          </a:p>
          <a:p>
            <a:pPr lvl="1" eaLnBrk="1" hangingPunct="1"/>
            <a:r>
              <a:rPr lang="en-US" dirty="0" smtClean="0">
                <a:latin typeface="Times New Roman" pitchFamily="18" charset="0"/>
                <a:cs typeface="Times New Roman" pitchFamily="18" charset="0"/>
              </a:rPr>
              <a:t>Plug-in</a:t>
            </a:r>
          </a:p>
          <a:p>
            <a:pPr eaLnBrk="1" hangingPunct="1"/>
            <a:r>
              <a:rPr lang="en-US" dirty="0" smtClean="0">
                <a:latin typeface="Times New Roman" pitchFamily="18" charset="0"/>
                <a:cs typeface="Times New Roman" pitchFamily="18" charset="0"/>
              </a:rPr>
              <a:t>Games</a:t>
            </a:r>
          </a:p>
        </p:txBody>
      </p:sp>
      <p:sp>
        <p:nvSpPr>
          <p:cNvPr id="4" name="Date Placeholder 3"/>
          <p:cNvSpPr>
            <a:spLocks noGrp="1"/>
          </p:cNvSpPr>
          <p:nvPr>
            <p:ph type="dt" sz="half" idx="10"/>
          </p:nvPr>
        </p:nvSpPr>
        <p:spPr/>
        <p:txBody>
          <a:bodyPr/>
          <a:lstStyle/>
          <a:p>
            <a:fld id="{3EE5566D-49BA-470E-9027-5B57BCC55EF5}"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5" name="Slide Number Placeholder 4"/>
          <p:cNvSpPr>
            <a:spLocks noGrp="1"/>
          </p:cNvSpPr>
          <p:nvPr>
            <p:ph type="sldNum" sz="quarter" idx="12"/>
          </p:nvPr>
        </p:nvSpPr>
        <p:spPr/>
        <p:txBody>
          <a:bodyPr/>
          <a:lstStyle/>
          <a:p>
            <a:fld id="{B2ED799F-190B-4690-9AA4-A530F37BEF97}" type="slidenum">
              <a:rPr lang="en-US" smtClean="0"/>
              <a:pPr/>
              <a:t>53</a:t>
            </a:fld>
            <a:endParaRPr lang="en-US"/>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28600" y="274638"/>
            <a:ext cx="8458200" cy="944562"/>
          </a:xfrm>
        </p:spPr>
        <p:txBody>
          <a:bodyPr>
            <a:normAutofit/>
          </a:bodyPr>
          <a:lstStyle/>
          <a:p>
            <a:pPr>
              <a:defRPr/>
            </a:pPr>
            <a:r>
              <a:rPr lang="en-US" sz="3200" b="1" dirty="0" smtClean="0">
                <a:solidFill>
                  <a:schemeClr val="tx1"/>
                </a:solidFill>
                <a:latin typeface="Times New Roman" pitchFamily="18" charset="0"/>
                <a:cs typeface="Times New Roman" pitchFamily="18" charset="0"/>
              </a:rPr>
              <a:t>What is a plug-in?</a:t>
            </a:r>
            <a:endParaRPr lang="en-US" sz="3200" b="1" dirty="0">
              <a:solidFill>
                <a:schemeClr val="tx1"/>
              </a:solidFill>
              <a:latin typeface="Times New Roman" pitchFamily="18" charset="0"/>
              <a:cs typeface="Times New Roman" pitchFamily="18" charset="0"/>
            </a:endParaRPr>
          </a:p>
        </p:txBody>
      </p:sp>
      <p:sp>
        <p:nvSpPr>
          <p:cNvPr id="40963" name="Content Placeholder 1"/>
          <p:cNvSpPr>
            <a:spLocks noGrp="1"/>
          </p:cNvSpPr>
          <p:nvPr>
            <p:ph idx="1"/>
          </p:nvPr>
        </p:nvSpPr>
        <p:spPr>
          <a:xfrm>
            <a:off x="457200" y="1447800"/>
            <a:ext cx="7924800" cy="4572000"/>
          </a:xfrm>
        </p:spPr>
        <p:txBody>
          <a:bodyPr/>
          <a:lstStyle/>
          <a:p>
            <a:pPr algn="just"/>
            <a:r>
              <a:rPr lang="en-US" dirty="0" smtClean="0">
                <a:latin typeface="Times New Roman" pitchFamily="18" charset="0"/>
                <a:cs typeface="Times New Roman" pitchFamily="18" charset="0"/>
              </a:rPr>
              <a:t>A </a:t>
            </a:r>
            <a:r>
              <a:rPr lang="en-US" b="1" dirty="0" smtClean="0">
                <a:latin typeface="Times New Roman" pitchFamily="18" charset="0"/>
                <a:cs typeface="Times New Roman" pitchFamily="18" charset="0"/>
              </a:rPr>
              <a:t>plug-in</a:t>
            </a:r>
            <a:r>
              <a:rPr lang="en-US" dirty="0" smtClean="0">
                <a:latin typeface="Times New Roman" pitchFamily="18" charset="0"/>
                <a:cs typeface="Times New Roman" pitchFamily="18" charset="0"/>
              </a:rPr>
              <a:t> is a set of software components that adds specific abilities to a larger software application. </a:t>
            </a:r>
          </a:p>
          <a:p>
            <a:pPr algn="just"/>
            <a:endParaRPr lang="en-US" dirty="0" smtClean="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If supported, plug-ins enable customizing the functionality of an application. Additional plug-ins can be downloaded from the Internet. </a:t>
            </a:r>
          </a:p>
          <a:p>
            <a:pPr algn="just"/>
            <a:endParaRPr lang="en-US" dirty="0" smtClean="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To add a plug-in, you must be logged on as an administrator.</a:t>
            </a:r>
          </a:p>
          <a:p>
            <a:pPr eaLnBrk="1" hangingPunct="1"/>
            <a:endParaRPr lang="en-US" dirty="0" smtClean="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fld id="{7078EDDC-108E-471B-8204-58A620FF0DC9}"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5" name="Slide Number Placeholder 4"/>
          <p:cNvSpPr>
            <a:spLocks noGrp="1"/>
          </p:cNvSpPr>
          <p:nvPr>
            <p:ph type="sldNum" sz="quarter" idx="12"/>
          </p:nvPr>
        </p:nvSpPr>
        <p:spPr/>
        <p:txBody>
          <a:bodyPr/>
          <a:lstStyle/>
          <a:p>
            <a:fld id="{B2ED799F-190B-4690-9AA4-A530F37BEF97}" type="slidenum">
              <a:rPr lang="en-US" smtClean="0"/>
              <a:pPr/>
              <a:t>54</a:t>
            </a:fld>
            <a:endParaRPr lang="en-US"/>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381000" y="274638"/>
            <a:ext cx="8305800" cy="868362"/>
          </a:xfrm>
        </p:spPr>
        <p:txBody>
          <a:bodyPr/>
          <a:lstStyle/>
          <a:p>
            <a:pPr eaLnBrk="1" fontAlgn="auto" hangingPunct="1">
              <a:spcAft>
                <a:spcPts val="0"/>
              </a:spcAft>
              <a:defRPr/>
            </a:pPr>
            <a:r>
              <a:rPr lang="en-US" dirty="0" smtClean="0"/>
              <a:t> </a:t>
            </a:r>
            <a:r>
              <a:rPr lang="en-US" sz="3200" b="1" dirty="0" smtClean="0">
                <a:solidFill>
                  <a:schemeClr val="tx1"/>
                </a:solidFill>
                <a:latin typeface="Times New Roman" pitchFamily="18" charset="0"/>
                <a:cs typeface="Times New Roman" pitchFamily="18" charset="0"/>
              </a:rPr>
              <a:t>Review Questions</a:t>
            </a:r>
            <a:endParaRPr lang="en-US" sz="3200" b="1" dirty="0">
              <a:solidFill>
                <a:schemeClr val="tx1"/>
              </a:solidFill>
              <a:latin typeface="Times New Roman" pitchFamily="18" charset="0"/>
              <a:cs typeface="Times New Roman" pitchFamily="18" charset="0"/>
            </a:endParaRPr>
          </a:p>
        </p:txBody>
      </p:sp>
      <p:sp>
        <p:nvSpPr>
          <p:cNvPr id="45059" name="Rectangle 3"/>
          <p:cNvSpPr>
            <a:spLocks noGrp="1" noChangeArrowheads="1"/>
          </p:cNvSpPr>
          <p:nvPr>
            <p:ph idx="1"/>
          </p:nvPr>
        </p:nvSpPr>
        <p:spPr>
          <a:xfrm>
            <a:off x="228600" y="1295400"/>
            <a:ext cx="8686800" cy="5334000"/>
          </a:xfrm>
        </p:spPr>
        <p:txBody>
          <a:bodyPr>
            <a:normAutofit/>
          </a:bodyPr>
          <a:lstStyle/>
          <a:p>
            <a:pPr marL="514350" indent="-514350" eaLnBrk="1" hangingPunct="1">
              <a:buFont typeface="+mj-lt"/>
              <a:buAutoNum type="arabicPeriod"/>
            </a:pPr>
            <a:r>
              <a:rPr lang="en-US" sz="2400" dirty="0" smtClean="0">
                <a:latin typeface="Times New Roman" pitchFamily="18" charset="0"/>
                <a:cs typeface="Times New Roman" pitchFamily="18" charset="0"/>
              </a:rPr>
              <a:t>Why is Internet referred to as a network of networks?</a:t>
            </a:r>
          </a:p>
          <a:p>
            <a:pPr marL="514350" indent="-514350" eaLnBrk="1" hangingPunct="1">
              <a:buFont typeface="+mj-lt"/>
              <a:buAutoNum type="arabicPeriod"/>
            </a:pPr>
            <a:r>
              <a:rPr lang="en-US" sz="2400" dirty="0" smtClean="0">
                <a:latin typeface="Times New Roman" pitchFamily="18" charset="0"/>
                <a:cs typeface="Times New Roman" pitchFamily="18" charset="0"/>
              </a:rPr>
              <a:t>What is the origin of the Internet?</a:t>
            </a:r>
          </a:p>
          <a:p>
            <a:pPr marL="514350" indent="-514350" eaLnBrk="1" hangingPunct="1">
              <a:buFont typeface="+mj-lt"/>
              <a:buAutoNum type="arabicPeriod"/>
            </a:pPr>
            <a:r>
              <a:rPr lang="en-US" sz="2400" dirty="0" smtClean="0">
                <a:latin typeface="Times New Roman" pitchFamily="18" charset="0"/>
                <a:cs typeface="Times New Roman" pitchFamily="18" charset="0"/>
              </a:rPr>
              <a:t>How does data travel on the Internet?</a:t>
            </a:r>
          </a:p>
          <a:p>
            <a:pPr marL="514350" indent="-514350" eaLnBrk="1" hangingPunct="1">
              <a:buFont typeface="+mj-lt"/>
              <a:buAutoNum type="arabicPeriod"/>
            </a:pPr>
            <a:r>
              <a:rPr lang="en-US" sz="2400" dirty="0" smtClean="0">
                <a:latin typeface="Times New Roman" pitchFamily="18" charset="0"/>
                <a:cs typeface="Times New Roman" pitchFamily="18" charset="0"/>
              </a:rPr>
              <a:t>Differentiate between a static and dynamic IP address</a:t>
            </a:r>
          </a:p>
          <a:p>
            <a:pPr marL="514350" indent="-514350" eaLnBrk="1" hangingPunct="1">
              <a:buFont typeface="+mj-lt"/>
              <a:buAutoNum type="arabicPeriod"/>
            </a:pPr>
            <a:r>
              <a:rPr lang="en-US" sz="2400" dirty="0" smtClean="0">
                <a:latin typeface="Times New Roman" pitchFamily="18" charset="0"/>
                <a:cs typeface="Times New Roman" pitchFamily="18" charset="0"/>
              </a:rPr>
              <a:t>What are my options for connecting to the Internet?</a:t>
            </a:r>
          </a:p>
          <a:p>
            <a:pPr marL="514350" indent="-514350" eaLnBrk="1" hangingPunct="1">
              <a:buFont typeface="+mj-lt"/>
              <a:buAutoNum type="arabicPeriod"/>
            </a:pPr>
            <a:r>
              <a:rPr lang="en-US" sz="2400" dirty="0" smtClean="0">
                <a:latin typeface="Times New Roman" pitchFamily="18" charset="0"/>
                <a:cs typeface="Times New Roman" pitchFamily="18" charset="0"/>
              </a:rPr>
              <a:t>How do I choose an Internet service provider?</a:t>
            </a:r>
          </a:p>
          <a:p>
            <a:pPr marL="514350" indent="-514350" eaLnBrk="1" hangingPunct="1">
              <a:buFont typeface="+mj-lt"/>
              <a:buAutoNum type="arabicPeriod"/>
            </a:pPr>
            <a:r>
              <a:rPr lang="en-US" sz="2400" dirty="0" smtClean="0">
                <a:latin typeface="Times New Roman" pitchFamily="18" charset="0"/>
                <a:cs typeface="Times New Roman" pitchFamily="18" charset="0"/>
              </a:rPr>
              <a:t>What is a Web browser?</a:t>
            </a:r>
          </a:p>
          <a:p>
            <a:pPr marL="514350" indent="-514350">
              <a:buFont typeface="+mj-lt"/>
              <a:buAutoNum type="arabicPeriod"/>
            </a:pPr>
            <a:r>
              <a:rPr lang="en-US" sz="2400" dirty="0" smtClean="0">
                <a:latin typeface="Times New Roman" pitchFamily="18" charset="0"/>
                <a:cs typeface="Times New Roman" pitchFamily="18" charset="0"/>
              </a:rPr>
              <a:t>What is a URL and what are its parts?</a:t>
            </a:r>
          </a:p>
          <a:p>
            <a:pPr marL="514350" indent="-514350">
              <a:buFont typeface="+mj-lt"/>
              <a:buAutoNum type="arabicPeriod"/>
            </a:pPr>
            <a:r>
              <a:rPr lang="en-US" sz="2400" dirty="0" smtClean="0">
                <a:latin typeface="Times New Roman" pitchFamily="18" charset="0"/>
                <a:cs typeface="Times New Roman" pitchFamily="18" charset="0"/>
              </a:rPr>
              <a:t>How can I use hyperlinks and other tools to get around the Web</a:t>
            </a:r>
          </a:p>
          <a:p>
            <a:pPr marL="514350" indent="-514350">
              <a:buFont typeface="+mj-lt"/>
              <a:buAutoNum type="arabicPeriod"/>
            </a:pPr>
            <a:r>
              <a:rPr lang="en-US" sz="2400" dirty="0" smtClean="0">
                <a:latin typeface="Times New Roman" pitchFamily="18" charset="0"/>
                <a:cs typeface="Times New Roman" pitchFamily="18" charset="0"/>
              </a:rPr>
              <a:t>Discuss internet crimes that are commonly committed by users over the internet  and how they can be solved.</a:t>
            </a:r>
          </a:p>
          <a:p>
            <a:pPr eaLnBrk="1" hangingPunct="1"/>
            <a:endParaRPr lang="en-US" dirty="0" smtClean="0"/>
          </a:p>
          <a:p>
            <a:pPr eaLnBrk="1" hangingPunct="1"/>
            <a:endParaRPr lang="en-US" dirty="0" smtClean="0"/>
          </a:p>
        </p:txBody>
      </p:sp>
      <p:sp>
        <p:nvSpPr>
          <p:cNvPr id="4" name="Date Placeholder 3"/>
          <p:cNvSpPr>
            <a:spLocks noGrp="1"/>
          </p:cNvSpPr>
          <p:nvPr>
            <p:ph type="dt" sz="half" idx="10"/>
          </p:nvPr>
        </p:nvSpPr>
        <p:spPr/>
        <p:txBody>
          <a:bodyPr/>
          <a:lstStyle/>
          <a:p>
            <a:fld id="{F9BD40C9-DCE3-48F4-BF81-5E810113ADE3}" type="datetime1">
              <a:rPr lang="en-US" smtClean="0"/>
              <a:t>9/18/2019</a:t>
            </a:fld>
            <a:endParaRPr lang="en-US"/>
          </a:p>
        </p:txBody>
      </p:sp>
      <p:sp>
        <p:nvSpPr>
          <p:cNvPr id="2" name="Footer Placeholder 1"/>
          <p:cNvSpPr>
            <a:spLocks noGrp="1"/>
          </p:cNvSpPr>
          <p:nvPr>
            <p:ph type="ftr" sz="quarter" idx="11"/>
          </p:nvPr>
        </p:nvSpPr>
        <p:spPr/>
        <p:txBody>
          <a:bodyPr/>
          <a:lstStyle/>
          <a:p>
            <a:r>
              <a:rPr lang="en-US" smtClean="0"/>
              <a:t>Asiimwe Paddy Junior</a:t>
            </a:r>
            <a:endParaRPr lang="en-US"/>
          </a:p>
        </p:txBody>
      </p:sp>
      <p:sp>
        <p:nvSpPr>
          <p:cNvPr id="3" name="Slide Number Placeholder 2"/>
          <p:cNvSpPr>
            <a:spLocks noGrp="1"/>
          </p:cNvSpPr>
          <p:nvPr>
            <p:ph type="sldNum" sz="quarter" idx="12"/>
          </p:nvPr>
        </p:nvSpPr>
        <p:spPr/>
        <p:txBody>
          <a:bodyPr/>
          <a:lstStyle/>
          <a:p>
            <a:fld id="{B2ED799F-190B-4690-9AA4-A530F37BEF97}" type="slidenum">
              <a:rPr lang="en-US" smtClean="0"/>
              <a:pPr/>
              <a:t>55</a:t>
            </a:fld>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Three Modes of </a:t>
            </a:r>
            <a:r>
              <a:rPr lang="en-US" dirty="0" smtClean="0"/>
              <a:t> Data Transmission</a:t>
            </a:r>
            <a:endParaRPr lang="en-US" dirty="0"/>
          </a:p>
        </p:txBody>
      </p:sp>
      <p:sp>
        <p:nvSpPr>
          <p:cNvPr id="3" name="Date Placeholder 2"/>
          <p:cNvSpPr>
            <a:spLocks noGrp="1"/>
          </p:cNvSpPr>
          <p:nvPr>
            <p:ph type="dt" sz="half" idx="10"/>
          </p:nvPr>
        </p:nvSpPr>
        <p:spPr/>
        <p:txBody>
          <a:bodyPr/>
          <a:lstStyle/>
          <a:p>
            <a:fld id="{6AB0F6E1-696C-4794-953C-47E9F98B6EAC}" type="datetime1">
              <a:rPr lang="en-US" smtClean="0"/>
              <a:t>9/18/2019</a:t>
            </a:fld>
            <a:endParaRPr lang="en-US"/>
          </a:p>
        </p:txBody>
      </p:sp>
      <p:sp>
        <p:nvSpPr>
          <p:cNvPr id="4" name="Content Placeholder 3"/>
          <p:cNvSpPr>
            <a:spLocks noGrp="1"/>
          </p:cNvSpPr>
          <p:nvPr>
            <p:ph sz="quarter" idx="1"/>
          </p:nvPr>
        </p:nvSpPr>
        <p:spPr/>
        <p:txBody>
          <a:bodyPr>
            <a:normAutofit fontScale="92500" lnSpcReduction="10000"/>
          </a:bodyPr>
          <a:lstStyle/>
          <a:p>
            <a:pPr marL="457200" indent="-457200">
              <a:spcBef>
                <a:spcPts val="500"/>
              </a:spcBef>
              <a:spcAft>
                <a:spcPts val="500"/>
              </a:spcAft>
              <a:buNone/>
            </a:pPr>
            <a:r>
              <a:rPr lang="en-US" sz="2200" dirty="0"/>
              <a:t>Data is transmitted in one of three modes:</a:t>
            </a:r>
          </a:p>
          <a:p>
            <a:pPr marL="457200" indent="-457200">
              <a:spcBef>
                <a:spcPts val="500"/>
              </a:spcBef>
              <a:spcAft>
                <a:spcPts val="500"/>
              </a:spcAft>
              <a:buFont typeface="Wingdings" panose="05000000000000000000" pitchFamily="2" charset="2"/>
              <a:buAutoNum type="arabicPeriod"/>
            </a:pPr>
            <a:r>
              <a:rPr lang="en-US" sz="2000" b="1" dirty="0">
                <a:solidFill>
                  <a:schemeClr val="accent2"/>
                </a:solidFill>
              </a:rPr>
              <a:t>Simplex</a:t>
            </a:r>
            <a:r>
              <a:rPr lang="en-US" sz="2000" dirty="0"/>
              <a:t> (Unidirectional transmission) is a single, one-way transmission.</a:t>
            </a:r>
          </a:p>
          <a:p>
            <a:pPr marL="955675" lvl="1" indent="-381000">
              <a:spcBef>
                <a:spcPts val="500"/>
              </a:spcBef>
              <a:spcAft>
                <a:spcPts val="500"/>
              </a:spcAft>
            </a:pPr>
            <a:r>
              <a:rPr lang="en-US" dirty="0"/>
              <a:t>Example: The signal sent from a TV station to your TV.</a:t>
            </a:r>
          </a:p>
          <a:p>
            <a:pPr marL="457200" indent="-457200">
              <a:spcBef>
                <a:spcPts val="500"/>
              </a:spcBef>
              <a:spcAft>
                <a:spcPts val="500"/>
              </a:spcAft>
              <a:buFont typeface="Wingdings" panose="05000000000000000000" pitchFamily="2" charset="2"/>
              <a:buAutoNum type="arabicPeriod"/>
            </a:pPr>
            <a:r>
              <a:rPr lang="en-US" sz="2000" b="1" dirty="0">
                <a:solidFill>
                  <a:schemeClr val="accent2"/>
                </a:solidFill>
              </a:rPr>
              <a:t>Half-duplex</a:t>
            </a:r>
            <a:r>
              <a:rPr lang="en-US" sz="2000" dirty="0"/>
              <a:t> allows data to flow in one direction at a time.</a:t>
            </a:r>
          </a:p>
          <a:p>
            <a:pPr marL="955675" lvl="1" indent="-381000">
              <a:spcBef>
                <a:spcPts val="500"/>
              </a:spcBef>
              <a:spcAft>
                <a:spcPts val="500"/>
              </a:spcAft>
            </a:pPr>
            <a:r>
              <a:rPr lang="en-US" dirty="0"/>
              <a:t>Simultaneous transmission in two directions is not allowed.</a:t>
            </a:r>
          </a:p>
          <a:p>
            <a:pPr marL="955675" lvl="1" indent="-381000">
              <a:spcBef>
                <a:spcPts val="500"/>
              </a:spcBef>
              <a:spcAft>
                <a:spcPts val="500"/>
              </a:spcAft>
            </a:pPr>
            <a:r>
              <a:rPr lang="en-US" dirty="0"/>
              <a:t>Example: Two-way radios, police or emergency mobile radios</a:t>
            </a:r>
          </a:p>
          <a:p>
            <a:pPr marL="457200" indent="-457200">
              <a:spcBef>
                <a:spcPts val="500"/>
              </a:spcBef>
              <a:spcAft>
                <a:spcPts val="500"/>
              </a:spcAft>
              <a:buFont typeface="Wingdings" panose="05000000000000000000" pitchFamily="2" charset="2"/>
              <a:buAutoNum type="arabicPeriod"/>
            </a:pPr>
            <a:r>
              <a:rPr lang="en-US" sz="2000" b="1" dirty="0">
                <a:solidFill>
                  <a:schemeClr val="accent2"/>
                </a:solidFill>
              </a:rPr>
              <a:t>Full-duplex</a:t>
            </a:r>
            <a:r>
              <a:rPr lang="en-US" sz="2000" dirty="0"/>
              <a:t> allows data to flow in both directions at the same time.</a:t>
            </a:r>
          </a:p>
          <a:p>
            <a:pPr marL="955675" lvl="1" indent="-381000">
              <a:spcBef>
                <a:spcPts val="500"/>
              </a:spcBef>
              <a:spcAft>
                <a:spcPts val="500"/>
              </a:spcAft>
            </a:pPr>
            <a:r>
              <a:rPr lang="en-US" dirty="0"/>
              <a:t>Bandwidth is measured in only one direction. 100 Mbps full-duplex means a bandwidth of 100 Mbps in each direction.</a:t>
            </a:r>
          </a:p>
          <a:p>
            <a:pPr marL="955675" lvl="1" indent="-381000">
              <a:spcBef>
                <a:spcPts val="500"/>
              </a:spcBef>
              <a:spcAft>
                <a:spcPts val="500"/>
              </a:spcAft>
            </a:pPr>
            <a:r>
              <a:rPr lang="en-US" dirty="0"/>
              <a:t>Broadband technologies, such as digital subscriber line (DSL) and cable, operate in full-duplex mode.</a:t>
            </a:r>
          </a:p>
          <a:p>
            <a:endParaRPr lang="en-US" dirty="0"/>
          </a:p>
        </p:txBody>
      </p:sp>
      <p:sp>
        <p:nvSpPr>
          <p:cNvPr id="5" name="Footer Placeholder 4"/>
          <p:cNvSpPr>
            <a:spLocks noGrp="1"/>
          </p:cNvSpPr>
          <p:nvPr>
            <p:ph type="ftr" sz="quarter" idx="11"/>
          </p:nvPr>
        </p:nvSpPr>
        <p:spPr/>
        <p:txBody>
          <a:bodyPr/>
          <a:lstStyle/>
          <a:p>
            <a:r>
              <a:rPr lang="en-US" smtClean="0"/>
              <a:t>Asiimwe Paddy Junior</a:t>
            </a:r>
            <a:endParaRPr lang="en-US"/>
          </a:p>
        </p:txBody>
      </p:sp>
      <p:sp>
        <p:nvSpPr>
          <p:cNvPr id="6" name="Slide Number Placeholder 5"/>
          <p:cNvSpPr>
            <a:spLocks noGrp="1"/>
          </p:cNvSpPr>
          <p:nvPr>
            <p:ph type="sldNum" sz="quarter" idx="12"/>
          </p:nvPr>
        </p:nvSpPr>
        <p:spPr/>
        <p:txBody>
          <a:bodyPr/>
          <a:lstStyle/>
          <a:p>
            <a:fld id="{B2ED799F-190B-4690-9AA4-A530F37BEF97}" type="slidenum">
              <a:rPr lang="en-US" smtClean="0"/>
              <a:pPr/>
              <a:t>6</a:t>
            </a:fld>
            <a:endParaRPr lang="en-US"/>
          </a:p>
        </p:txBody>
      </p:sp>
    </p:spTree>
    <p:extLst>
      <p:ext uri="{BB962C8B-B14F-4D97-AF65-F5344CB8AC3E}">
        <p14:creationId xmlns:p14="http://schemas.microsoft.com/office/powerpoint/2010/main" val="643278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Date Placeholder 2"/>
          <p:cNvSpPr>
            <a:spLocks noGrp="1"/>
          </p:cNvSpPr>
          <p:nvPr>
            <p:ph type="dt" sz="half" idx="10"/>
          </p:nvPr>
        </p:nvSpPr>
        <p:spPr/>
        <p:txBody>
          <a:bodyPr/>
          <a:lstStyle/>
          <a:p>
            <a:fld id="{4419892C-60A1-4481-B2EA-282F08EC6C19}" type="datetime1">
              <a:rPr lang="en-US" smtClean="0"/>
              <a:t>9/18/2019</a:t>
            </a:fld>
            <a:endParaRPr lang="en-US"/>
          </a:p>
        </p:txBody>
      </p:sp>
      <p:pic>
        <p:nvPicPr>
          <p:cNvPr id="8" name="Content Placeholder 7"/>
          <p:cNvPicPr>
            <a:picLocks noGrp="1" noChangeAspect="1"/>
          </p:cNvPicPr>
          <p:nvPr>
            <p:ph sz="quarter" idx="1"/>
          </p:nvPr>
        </p:nvPicPr>
        <p:blipFill>
          <a:blip r:embed="rId2"/>
          <a:stretch>
            <a:fillRect/>
          </a:stretch>
        </p:blipFill>
        <p:spPr>
          <a:xfrm>
            <a:off x="76200" y="152400"/>
            <a:ext cx="8991600" cy="6515100"/>
          </a:xfrm>
          <a:prstGeom prst="rect">
            <a:avLst/>
          </a:prstGeom>
        </p:spPr>
      </p:pic>
      <p:sp>
        <p:nvSpPr>
          <p:cNvPr id="4" name="Footer Placeholder 3"/>
          <p:cNvSpPr>
            <a:spLocks noGrp="1"/>
          </p:cNvSpPr>
          <p:nvPr>
            <p:ph type="ftr" sz="quarter" idx="11"/>
          </p:nvPr>
        </p:nvSpPr>
        <p:spPr/>
        <p:txBody>
          <a:bodyPr/>
          <a:lstStyle/>
          <a:p>
            <a:r>
              <a:rPr lang="en-US" smtClean="0"/>
              <a:t>Asiimwe Paddy Junior</a:t>
            </a:r>
            <a:endParaRPr lang="en-US"/>
          </a:p>
        </p:txBody>
      </p:sp>
      <p:sp>
        <p:nvSpPr>
          <p:cNvPr id="5" name="Slide Number Placeholder 4"/>
          <p:cNvSpPr>
            <a:spLocks noGrp="1"/>
          </p:cNvSpPr>
          <p:nvPr>
            <p:ph type="sldNum" sz="quarter" idx="12"/>
          </p:nvPr>
        </p:nvSpPr>
        <p:spPr/>
        <p:txBody>
          <a:bodyPr/>
          <a:lstStyle/>
          <a:p>
            <a:fld id="{B2ED799F-190B-4690-9AA4-A530F37BEF97}" type="slidenum">
              <a:rPr lang="en-US" smtClean="0"/>
              <a:pPr/>
              <a:t>7</a:t>
            </a:fld>
            <a:endParaRPr lang="en-US"/>
          </a:p>
        </p:txBody>
      </p:sp>
    </p:spTree>
    <p:extLst>
      <p:ext uri="{BB962C8B-B14F-4D97-AF65-F5344CB8AC3E}">
        <p14:creationId xmlns:p14="http://schemas.microsoft.com/office/powerpoint/2010/main" val="15526486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Date Placeholder 2"/>
          <p:cNvSpPr>
            <a:spLocks noGrp="1"/>
          </p:cNvSpPr>
          <p:nvPr>
            <p:ph type="dt" sz="half" idx="10"/>
          </p:nvPr>
        </p:nvSpPr>
        <p:spPr/>
        <p:txBody>
          <a:bodyPr/>
          <a:lstStyle/>
          <a:p>
            <a:fld id="{19A07BFE-C4B4-429C-A11F-E1E76EC4F2A0}" type="datetime1">
              <a:rPr lang="en-US" smtClean="0"/>
              <a:t>9/18/2019</a:t>
            </a:fld>
            <a:endParaRPr lang="en-US"/>
          </a:p>
        </p:txBody>
      </p:sp>
      <p:sp>
        <p:nvSpPr>
          <p:cNvPr id="4" name="Content Placeholder 3"/>
          <p:cNvSpPr>
            <a:spLocks noGrp="1"/>
          </p:cNvSpPr>
          <p:nvPr>
            <p:ph sz="quarter" idx="1"/>
          </p:nvPr>
        </p:nvSpPr>
        <p:spPr/>
        <p:txBody>
          <a:bodyPr/>
          <a:lstStyle/>
          <a:p>
            <a:endParaRPr lang="en-US"/>
          </a:p>
        </p:txBody>
      </p:sp>
      <p:pic>
        <p:nvPicPr>
          <p:cNvPr id="5" name="Picture 4"/>
          <p:cNvPicPr>
            <a:picLocks noChangeAspect="1"/>
          </p:cNvPicPr>
          <p:nvPr/>
        </p:nvPicPr>
        <p:blipFill>
          <a:blip r:embed="rId2"/>
          <a:stretch>
            <a:fillRect/>
          </a:stretch>
        </p:blipFill>
        <p:spPr>
          <a:xfrm>
            <a:off x="518383" y="244476"/>
            <a:ext cx="8168417" cy="6232523"/>
          </a:xfrm>
          <a:prstGeom prst="rect">
            <a:avLst/>
          </a:prstGeom>
        </p:spPr>
      </p:pic>
      <p:sp>
        <p:nvSpPr>
          <p:cNvPr id="6" name="Footer Placeholder 5"/>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B2ED799F-190B-4690-9AA4-A530F37BEF97}" type="slidenum">
              <a:rPr lang="en-US" smtClean="0"/>
              <a:pPr/>
              <a:t>8</a:t>
            </a:fld>
            <a:endParaRPr lang="en-US"/>
          </a:p>
        </p:txBody>
      </p:sp>
    </p:spTree>
    <p:extLst>
      <p:ext uri="{BB962C8B-B14F-4D97-AF65-F5344CB8AC3E}">
        <p14:creationId xmlns:p14="http://schemas.microsoft.com/office/powerpoint/2010/main" val="2817172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Date Placeholder 2"/>
          <p:cNvSpPr>
            <a:spLocks noGrp="1"/>
          </p:cNvSpPr>
          <p:nvPr>
            <p:ph type="dt" sz="half" idx="10"/>
          </p:nvPr>
        </p:nvSpPr>
        <p:spPr/>
        <p:txBody>
          <a:bodyPr/>
          <a:lstStyle/>
          <a:p>
            <a:fld id="{5D6A706C-E193-4923-982C-166F24CD1718}" type="datetime1">
              <a:rPr lang="en-US" smtClean="0"/>
              <a:t>9/18/2019</a:t>
            </a:fld>
            <a:endParaRPr lang="en-US"/>
          </a:p>
        </p:txBody>
      </p:sp>
      <p:sp>
        <p:nvSpPr>
          <p:cNvPr id="4" name="Content Placeholder 3"/>
          <p:cNvSpPr>
            <a:spLocks noGrp="1"/>
          </p:cNvSpPr>
          <p:nvPr>
            <p:ph sz="quarter" idx="1"/>
          </p:nvPr>
        </p:nvSpPr>
        <p:spPr/>
        <p:txBody>
          <a:bodyPr/>
          <a:lstStyle/>
          <a:p>
            <a:endParaRPr lang="en-US"/>
          </a:p>
        </p:txBody>
      </p:sp>
      <p:pic>
        <p:nvPicPr>
          <p:cNvPr id="6" name="Picture 5"/>
          <p:cNvPicPr>
            <a:picLocks noChangeAspect="1"/>
          </p:cNvPicPr>
          <p:nvPr/>
        </p:nvPicPr>
        <p:blipFill>
          <a:blip r:embed="rId2"/>
          <a:stretch>
            <a:fillRect/>
          </a:stretch>
        </p:blipFill>
        <p:spPr>
          <a:xfrm>
            <a:off x="0" y="0"/>
            <a:ext cx="9144000" cy="6654621"/>
          </a:xfrm>
          <a:prstGeom prst="rect">
            <a:avLst/>
          </a:prstGeom>
        </p:spPr>
      </p:pic>
      <p:sp>
        <p:nvSpPr>
          <p:cNvPr id="5" name="Footer Placeholder 4"/>
          <p:cNvSpPr>
            <a:spLocks noGrp="1"/>
          </p:cNvSpPr>
          <p:nvPr>
            <p:ph type="ftr" sz="quarter" idx="11"/>
          </p:nvPr>
        </p:nvSpPr>
        <p:spPr/>
        <p:txBody>
          <a:bodyPr/>
          <a:lstStyle/>
          <a:p>
            <a:r>
              <a:rPr lang="en-US" smtClean="0"/>
              <a:t>Asiimwe Paddy Junior</a:t>
            </a:r>
            <a:endParaRPr lang="en-US"/>
          </a:p>
        </p:txBody>
      </p:sp>
      <p:sp>
        <p:nvSpPr>
          <p:cNvPr id="7" name="Slide Number Placeholder 6"/>
          <p:cNvSpPr>
            <a:spLocks noGrp="1"/>
          </p:cNvSpPr>
          <p:nvPr>
            <p:ph type="sldNum" sz="quarter" idx="12"/>
          </p:nvPr>
        </p:nvSpPr>
        <p:spPr/>
        <p:txBody>
          <a:bodyPr/>
          <a:lstStyle/>
          <a:p>
            <a:fld id="{B2ED799F-190B-4690-9AA4-A530F37BEF97}" type="slidenum">
              <a:rPr lang="en-US" smtClean="0"/>
              <a:pPr/>
              <a:t>9</a:t>
            </a:fld>
            <a:endParaRPr lang="en-US"/>
          </a:p>
        </p:txBody>
      </p:sp>
    </p:spTree>
    <p:extLst>
      <p:ext uri="{BB962C8B-B14F-4D97-AF65-F5344CB8AC3E}">
        <p14:creationId xmlns:p14="http://schemas.microsoft.com/office/powerpoint/2010/main" val="24515861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17984</TotalTime>
  <Words>5094</Words>
  <Application>Microsoft Office PowerPoint</Application>
  <PresentationFormat>On-screen Show (4:3)</PresentationFormat>
  <Paragraphs>622</Paragraphs>
  <Slides>55</Slides>
  <Notes>19</Notes>
  <HiddenSlides>0</HiddenSlides>
  <MMClips>0</MMClips>
  <ScaleCrop>false</ScaleCrop>
  <HeadingPairs>
    <vt:vector size="4" baseType="variant">
      <vt:variant>
        <vt:lpstr>Theme</vt:lpstr>
      </vt:variant>
      <vt:variant>
        <vt:i4>1</vt:i4>
      </vt:variant>
      <vt:variant>
        <vt:lpstr>Slide Titles</vt:lpstr>
      </vt:variant>
      <vt:variant>
        <vt:i4>55</vt:i4>
      </vt:variant>
    </vt:vector>
  </HeadingPairs>
  <TitlesOfParts>
    <vt:vector size="56" baseType="lpstr">
      <vt:lpstr>Equity</vt:lpstr>
      <vt:lpstr>ICT COE1105</vt:lpstr>
      <vt:lpstr>PowerPoint Presentation</vt:lpstr>
      <vt:lpstr>PowerPoint Presentation</vt:lpstr>
      <vt:lpstr>PowerPoint Presentation</vt:lpstr>
      <vt:lpstr>PowerPoint Presentation</vt:lpstr>
      <vt:lpstr>Three Modes of  Data Transmission</vt:lpstr>
      <vt:lpstr>PowerPoint Presentation</vt:lpstr>
      <vt:lpstr>PowerPoint Presentation</vt:lpstr>
      <vt:lpstr>PowerPoint Presentation</vt:lpstr>
      <vt:lpstr>Two Types of LAN Topologies</vt:lpstr>
      <vt:lpstr>PowerPoint Presentation</vt:lpstr>
      <vt:lpstr>Mesh Topology</vt:lpstr>
      <vt:lpstr>Star Topology</vt:lpstr>
      <vt:lpstr>PowerPoint Presentation</vt:lpstr>
      <vt:lpstr>Bus Topology</vt:lpstr>
      <vt:lpstr>Ring Topology</vt:lpstr>
      <vt:lpstr>Internet</vt:lpstr>
      <vt:lpstr>The Web vs. The Internet</vt:lpstr>
      <vt:lpstr>Peer-to-Peer Networking</vt:lpstr>
      <vt:lpstr>Client and Server</vt:lpstr>
      <vt:lpstr>IP address</vt:lpstr>
      <vt:lpstr>IP Address Configuration</vt:lpstr>
      <vt:lpstr>Internet Protocols</vt:lpstr>
      <vt:lpstr>Physical Network Components</vt:lpstr>
      <vt:lpstr>Hubs</vt:lpstr>
      <vt:lpstr>Bridges and Switches</vt:lpstr>
      <vt:lpstr>Routers</vt:lpstr>
      <vt:lpstr>Wireless Access Points</vt:lpstr>
      <vt:lpstr>Internet Service Provider</vt:lpstr>
      <vt:lpstr>Web Sites</vt:lpstr>
      <vt:lpstr>URL</vt:lpstr>
      <vt:lpstr>PowerPoint Presentation</vt:lpstr>
      <vt:lpstr>Hyperlinks </vt:lpstr>
      <vt:lpstr>Search Engines</vt:lpstr>
      <vt:lpstr>Internet search methods</vt:lpstr>
      <vt:lpstr>Types of data networks</vt:lpstr>
      <vt:lpstr>Types of data networks cont’d</vt:lpstr>
      <vt:lpstr>PowerPoint Presentation</vt:lpstr>
      <vt:lpstr>Network channels Communications Channels</vt:lpstr>
      <vt:lpstr>Physical  communication channels</vt:lpstr>
      <vt:lpstr>Twisted-Pair Cabling</vt:lpstr>
      <vt:lpstr>Two Basic Types of Twisted-Pair Cables</vt:lpstr>
      <vt:lpstr>Coaxial Cable</vt:lpstr>
      <vt:lpstr>Fiber-Optic Cable</vt:lpstr>
      <vt:lpstr>Physical  communication channels</vt:lpstr>
      <vt:lpstr>Capabilities of the Internet Three Main Functions</vt:lpstr>
      <vt:lpstr>Capabilities of the Internet Communications Capabilities</vt:lpstr>
      <vt:lpstr>What is spam?</vt:lpstr>
      <vt:lpstr>Avoiding spam</vt:lpstr>
      <vt:lpstr>Capabilities of the Internet Communications Capabilities</vt:lpstr>
      <vt:lpstr>Capabilities of the Internet Shop, Buy, and Sell</vt:lpstr>
      <vt:lpstr>Cookies</vt:lpstr>
      <vt:lpstr>Web Entertainment</vt:lpstr>
      <vt:lpstr>What is a plug-in?</vt:lpstr>
      <vt:lpstr> Review Questions</vt:lpstr>
    </vt:vector>
  </TitlesOfParts>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5</dc:title>
  <dc:creator>Course Technology</dc:creator>
  <cp:lastModifiedBy>user</cp:lastModifiedBy>
  <cp:revision>467</cp:revision>
  <dcterms:created xsi:type="dcterms:W3CDTF">2002-11-22T15:56:32Z</dcterms:created>
  <dcterms:modified xsi:type="dcterms:W3CDTF">2019-09-18T13:42:32Z</dcterms:modified>
</cp:coreProperties>
</file>

<file path=docProps/thumbnail.jpeg>
</file>